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jpeg" ContentType="image/jpeg"/>
  <Override PartName="/ppt/media/image33.jpeg" ContentType="image/jpe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26.xml" ContentType="application/vnd.openxmlformats-officedocument.presentationml.slide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7.xml" ContentType="application/vnd.openxmlformats-officedocument.presentationml.slide+xml"/>
  <Override PartName="/ppt/slides/slide2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pic>
        <p:nvPicPr>
          <p:cNvPr id="2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3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Pulse para editar el formato del texto de título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Pulse para editar el formato de esquema del texto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Segundo nivel del esquema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Tercer nivel del esquema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Cuarto nivel del esquema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Quinto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Sexto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Séptimo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pic>
        <p:nvPicPr>
          <p:cNvPr id="4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Haga clic para modificar el estilo de título del patrón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B09ADA24-5065-4B9E-A91D-935B6C736048}" type="datetime"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25/04/18</a:t>
            </a:fld>
            <a:endParaRPr b="0" lang="es-ES" sz="1800" spc="-1" strike="noStrike">
              <a:latin typeface="Times New Roman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90000" rIns="90000" tIns="45000" bIns="45000"/>
          <a:p>
            <a:endParaRPr b="0" lang="es-ES" sz="2400" spc="-1" strike="noStrike">
              <a:latin typeface="Times New Roman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1EAFFBE3-8E17-40AE-8C6C-BACE8FF00212}" type="slidenum"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es-ES" sz="1800" spc="-1" strike="noStrike"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Pulse para editar el formato de esquema del texto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Segundo nivel del esquema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Tercer nivel del esquema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Cuarto nivel del esquema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Quinto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Sexto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Séptimo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556200" y="304920"/>
            <a:ext cx="3515760" cy="130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8000" spc="-1" strike="noStrike">
                <a:solidFill>
                  <a:srgbClr val="f5e2a9"/>
                </a:solidFill>
                <a:latin typeface="Century Gothic"/>
              </a:rPr>
              <a:t>Antway</a:t>
            </a:r>
            <a:endParaRPr b="0" lang="es-ES" sz="8000" spc="-1" strike="noStrike">
              <a:latin typeface="Arial"/>
            </a:endParaRPr>
          </a:p>
        </p:txBody>
      </p:sp>
      <p:pic>
        <p:nvPicPr>
          <p:cNvPr id="88" name="Imagen 3" descr=""/>
          <p:cNvPicPr/>
          <p:nvPr/>
        </p:nvPicPr>
        <p:blipFill>
          <a:blip r:embed="rId1"/>
          <a:stretch/>
        </p:blipFill>
        <p:spPr>
          <a:xfrm>
            <a:off x="6858000" y="304920"/>
            <a:ext cx="4698360" cy="4313880"/>
          </a:xfrm>
          <a:prstGeom prst="rect">
            <a:avLst/>
          </a:prstGeom>
          <a:ln>
            <a:noFill/>
          </a:ln>
        </p:spPr>
      </p:pic>
      <p:sp>
        <p:nvSpPr>
          <p:cNvPr id="89" name="CustomShape 2"/>
          <p:cNvSpPr/>
          <p:nvPr/>
        </p:nvSpPr>
        <p:spPr>
          <a:xfrm>
            <a:off x="426960" y="1443600"/>
            <a:ext cx="28558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5e2a9"/>
                </a:solidFill>
                <a:latin typeface="Century Gothic"/>
              </a:rPr>
              <a:t>El camino de las hormigas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235800" y="226800"/>
            <a:ext cx="2647080" cy="1778400"/>
          </a:xfrm>
          <a:prstGeom prst="triangle">
            <a:avLst>
              <a:gd name="adj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IActivity</a:t>
            </a:r>
            <a:endParaRPr b="0" lang="es-ES" sz="1800" spc="-1" strike="noStrike">
              <a:latin typeface="Arial"/>
            </a:endParaRPr>
          </a:p>
        </p:txBody>
      </p:sp>
      <p:graphicFrame>
        <p:nvGraphicFramePr>
          <p:cNvPr id="175" name="Table 2"/>
          <p:cNvGraphicFramePr/>
          <p:nvPr/>
        </p:nvGraphicFramePr>
        <p:xfrm>
          <a:off x="1383120" y="2260800"/>
          <a:ext cx="10415160" cy="2966400"/>
        </p:xfrm>
        <a:graphic>
          <a:graphicData uri="http://schemas.openxmlformats.org/drawingml/2006/table">
            <a:tbl>
              <a:tblPr/>
              <a:tblGrid>
                <a:gridCol w="2480760"/>
                <a:gridCol w="7934400"/>
              </a:tblGrid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s-E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Eventos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OnConnected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Cuando se ha conectado con el Servicio Director (SD)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6037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OnRunning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Cuando el proceso comienza su ejecución (Start + Run). Informa a SD que se está ejecutando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6037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OnMilestone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Cuando se alcanza algún hito dentro del proceso. Informa al SD si el estado es Idle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OnFinishing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Cuando finaliza el proceso. Informa al SD que finalizó el proceso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OnFinished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Cierra la conexión co SD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</a:tbl>
          </a:graphicData>
        </a:graphic>
      </p:graphicFrame>
      <p:sp>
        <p:nvSpPr>
          <p:cNvPr id="176" name="CustomShape 3"/>
          <p:cNvSpPr/>
          <p:nvPr/>
        </p:nvSpPr>
        <p:spPr>
          <a:xfrm>
            <a:off x="2382120" y="348480"/>
            <a:ext cx="5973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Descripción de framework. Nuevo estilo de programación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235800" y="226800"/>
            <a:ext cx="2647080" cy="1778400"/>
          </a:xfrm>
          <a:prstGeom prst="triangle">
            <a:avLst>
              <a:gd name="adj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IActivity</a:t>
            </a:r>
            <a:endParaRPr b="0" lang="es-ES" sz="1800" spc="-1" strike="noStrike">
              <a:latin typeface="Arial"/>
            </a:endParaRPr>
          </a:p>
        </p:txBody>
      </p:sp>
      <p:graphicFrame>
        <p:nvGraphicFramePr>
          <p:cNvPr id="178" name="Table 2"/>
          <p:cNvGraphicFramePr/>
          <p:nvPr/>
        </p:nvGraphicFramePr>
        <p:xfrm>
          <a:off x="1383120" y="2260800"/>
          <a:ext cx="10415160" cy="2966400"/>
        </p:xfrm>
        <a:graphic>
          <a:graphicData uri="http://schemas.openxmlformats.org/drawingml/2006/table">
            <a:tbl>
              <a:tblPr/>
              <a:tblGrid>
                <a:gridCol w="2480760"/>
                <a:gridCol w="7934400"/>
              </a:tblGrid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s-E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Métodos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Start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Inicialización. Lanza Connect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Connect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Conecta con el SD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GetParameters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Lee la colección de parámetros IN/OUT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OnEnding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Cuando finaliza el proceso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</a:tbl>
          </a:graphicData>
        </a:graphic>
      </p:graphicFrame>
      <p:sp>
        <p:nvSpPr>
          <p:cNvPr id="179" name="CustomShape 3"/>
          <p:cNvSpPr/>
          <p:nvPr/>
        </p:nvSpPr>
        <p:spPr>
          <a:xfrm>
            <a:off x="2382120" y="348480"/>
            <a:ext cx="5973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Descripción de framework. Nuevo estilo de programación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235800" y="226800"/>
            <a:ext cx="2647080" cy="1778400"/>
          </a:xfrm>
          <a:prstGeom prst="triangle">
            <a:avLst>
              <a:gd name="adj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IActivity</a:t>
            </a:r>
            <a:endParaRPr b="0" lang="es-ES" sz="1800" spc="-1" strike="noStrike">
              <a:latin typeface="Arial"/>
            </a:endParaRPr>
          </a:p>
        </p:txBody>
      </p:sp>
      <p:graphicFrame>
        <p:nvGraphicFramePr>
          <p:cNvPr id="181" name="Table 2"/>
          <p:cNvGraphicFramePr/>
          <p:nvPr/>
        </p:nvGraphicFramePr>
        <p:xfrm>
          <a:off x="1383120" y="2260800"/>
          <a:ext cx="10415160" cy="2966400"/>
        </p:xfrm>
        <a:graphic>
          <a:graphicData uri="http://schemas.openxmlformats.org/drawingml/2006/table">
            <a:tbl>
              <a:tblPr/>
              <a:tblGrid>
                <a:gridCol w="2480760"/>
                <a:gridCol w="7934400"/>
              </a:tblGrid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s-E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Propiedades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ActivityId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ID de la activity. A su vez esta tendrá un ID de Workflow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47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Status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Enumaraciçón: Stared, running, finished, errors, etc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</a:tbl>
          </a:graphicData>
        </a:graphic>
      </p:graphicFrame>
      <p:sp>
        <p:nvSpPr>
          <p:cNvPr id="182" name="CustomShape 3"/>
          <p:cNvSpPr/>
          <p:nvPr/>
        </p:nvSpPr>
        <p:spPr>
          <a:xfrm>
            <a:off x="2382120" y="348480"/>
            <a:ext cx="5973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Descripción de framework. Nuevo estilo de programación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433160" y="721080"/>
            <a:ext cx="62985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Ejemplo: Aplicación de prevención del blanqueo de capitales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949320" y="1371600"/>
            <a:ext cx="18439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PROCESOS (P)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494000" y="2136600"/>
            <a:ext cx="5185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Captura de Información tras primera entrevista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6" name="CustomShape 4"/>
          <p:cNvSpPr/>
          <p:nvPr/>
        </p:nvSpPr>
        <p:spPr>
          <a:xfrm>
            <a:off x="1521720" y="2602440"/>
            <a:ext cx="4406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Recogida de documentación necesaria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7" name="CustomShape 5"/>
          <p:cNvSpPr/>
          <p:nvPr/>
        </p:nvSpPr>
        <p:spPr>
          <a:xfrm>
            <a:off x="1407960" y="3151800"/>
            <a:ext cx="3483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Cumplimentación de informes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88" name="CustomShape 6"/>
          <p:cNvSpPr/>
          <p:nvPr/>
        </p:nvSpPr>
        <p:spPr>
          <a:xfrm>
            <a:off x="1503720" y="3701520"/>
            <a:ext cx="6122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Generación de pdf, impresión y transmisión de informes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1433160" y="721080"/>
            <a:ext cx="62985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Ejemplo: Aplicación de prevención del blanqueo de capitales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1051560" y="1371600"/>
            <a:ext cx="3974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Flujo simplificado de PROCESOS (P)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2154240" y="2514600"/>
            <a:ext cx="1283400" cy="4654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Captura de información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192" name="CustomShape 4"/>
          <p:cNvSpPr/>
          <p:nvPr/>
        </p:nvSpPr>
        <p:spPr>
          <a:xfrm>
            <a:off x="4097160" y="2514600"/>
            <a:ext cx="1529640" cy="4654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Recogida de documentación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193" name="CustomShape 5"/>
          <p:cNvSpPr/>
          <p:nvPr/>
        </p:nvSpPr>
        <p:spPr>
          <a:xfrm>
            <a:off x="2646360" y="3424680"/>
            <a:ext cx="1283400" cy="465480"/>
          </a:xfrm>
          <a:prstGeom prst="rect">
            <a:avLst/>
          </a:prstGeom>
          <a:gradFill rotWithShape="0">
            <a:gsLst>
              <a:gs pos="0">
                <a:schemeClr val="accent5">
                  <a:tint val="98000"/>
                  <a:lumMod val="114000"/>
                  <a:alpha val="6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5400000"/>
          </a:gradFill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Funcionario informa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194" name="CustomShape 6"/>
          <p:cNvSpPr/>
          <p:nvPr/>
        </p:nvSpPr>
        <p:spPr>
          <a:xfrm>
            <a:off x="6403680" y="2514600"/>
            <a:ext cx="1529640" cy="4654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Rellenar Informes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195" name="CustomShape 7"/>
          <p:cNvSpPr/>
          <p:nvPr/>
        </p:nvSpPr>
        <p:spPr>
          <a:xfrm>
            <a:off x="8507880" y="2514600"/>
            <a:ext cx="1529640" cy="4654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Generar e Imprimir pdf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196" name="CustomShape 8"/>
          <p:cNvSpPr/>
          <p:nvPr/>
        </p:nvSpPr>
        <p:spPr>
          <a:xfrm>
            <a:off x="3437640" y="4761000"/>
            <a:ext cx="1283400" cy="46548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Interesado presenta docs</a:t>
            </a:r>
            <a:endParaRPr b="0" lang="es-ES" sz="1200" spc="-1" strike="noStrike">
              <a:latin typeface="Arial"/>
            </a:endParaRPr>
          </a:p>
        </p:txBody>
      </p:sp>
      <p:pic>
        <p:nvPicPr>
          <p:cNvPr id="197" name="Gráfico 14" descr=""/>
          <p:cNvPicPr/>
          <p:nvPr/>
        </p:nvPicPr>
        <p:blipFill>
          <a:blip r:embed="rId1"/>
          <a:stretch/>
        </p:blipFill>
        <p:spPr>
          <a:xfrm>
            <a:off x="773640" y="4079520"/>
            <a:ext cx="914040" cy="914040"/>
          </a:xfrm>
          <a:prstGeom prst="rect">
            <a:avLst/>
          </a:prstGeom>
          <a:ln>
            <a:noFill/>
          </a:ln>
        </p:spPr>
      </p:pic>
      <p:pic>
        <p:nvPicPr>
          <p:cNvPr id="198" name="Gráfico 16" descr=""/>
          <p:cNvPicPr/>
          <p:nvPr/>
        </p:nvPicPr>
        <p:blipFill>
          <a:blip r:embed="rId2"/>
          <a:stretch/>
        </p:blipFill>
        <p:spPr>
          <a:xfrm>
            <a:off x="462960" y="2290320"/>
            <a:ext cx="914040" cy="914040"/>
          </a:xfrm>
          <a:prstGeom prst="rect">
            <a:avLst/>
          </a:prstGeom>
          <a:ln>
            <a:noFill/>
          </a:ln>
        </p:spPr>
      </p:pic>
      <p:sp>
        <p:nvSpPr>
          <p:cNvPr id="199" name="CustomShape 9"/>
          <p:cNvSpPr/>
          <p:nvPr/>
        </p:nvSpPr>
        <p:spPr>
          <a:xfrm flipV="1">
            <a:off x="1688040" y="957960"/>
            <a:ext cx="465480" cy="1788840"/>
          </a:xfrm>
          <a:prstGeom prst="bentConnector3">
            <a:avLst>
              <a:gd name="adj1" fmla="val 50000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00" name="CustomShape 10"/>
          <p:cNvSpPr/>
          <p:nvPr/>
        </p:nvSpPr>
        <p:spPr>
          <a:xfrm flipV="1">
            <a:off x="1688040" y="2778120"/>
            <a:ext cx="957960" cy="878760"/>
          </a:xfrm>
          <a:prstGeom prst="bentConnector3">
            <a:avLst>
              <a:gd name="adj1" fmla="val 50000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01" name="CustomShape 11"/>
          <p:cNvSpPr/>
          <p:nvPr/>
        </p:nvSpPr>
        <p:spPr>
          <a:xfrm>
            <a:off x="1688040" y="4536720"/>
            <a:ext cx="1749240" cy="456840"/>
          </a:xfrm>
          <a:prstGeom prst="bentConnector3">
            <a:avLst>
              <a:gd name="adj1" fmla="val 50000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02" name="CustomShape 12"/>
          <p:cNvSpPr/>
          <p:nvPr/>
        </p:nvSpPr>
        <p:spPr>
          <a:xfrm flipV="1">
            <a:off x="4721400" y="967320"/>
            <a:ext cx="140400" cy="2013120"/>
          </a:xfrm>
          <a:prstGeom prst="bentConnector2">
            <a:avLst/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03" name="CustomShape 13"/>
          <p:cNvSpPr/>
          <p:nvPr/>
        </p:nvSpPr>
        <p:spPr>
          <a:xfrm flipH="1" flipV="1" rot="5400000">
            <a:off x="3192480" y="1018080"/>
            <a:ext cx="2013120" cy="5937480"/>
          </a:xfrm>
          <a:prstGeom prst="bentConnector3">
            <a:avLst>
              <a:gd name="adj1" fmla="val -29259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04" name="CustomShape 14"/>
          <p:cNvSpPr/>
          <p:nvPr/>
        </p:nvSpPr>
        <p:spPr>
          <a:xfrm flipH="1" rot="16200000">
            <a:off x="4983840" y="-1773720"/>
            <a:ext cx="223920" cy="8352360"/>
          </a:xfrm>
          <a:prstGeom prst="bentConnector3">
            <a:avLst>
              <a:gd name="adj1" fmla="val -101961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/>
        </p:style>
      </p:sp>
      <p:graphicFrame>
        <p:nvGraphicFramePr>
          <p:cNvPr id="205" name="Table 15"/>
          <p:cNvGraphicFramePr/>
          <p:nvPr/>
        </p:nvGraphicFramePr>
        <p:xfrm>
          <a:off x="6928200" y="1735200"/>
          <a:ext cx="1432800" cy="516240"/>
        </p:xfrm>
        <a:graphic>
          <a:graphicData uri="http://schemas.openxmlformats.org/drawingml/2006/table">
            <a:tbl>
              <a:tblPr/>
              <a:tblGrid>
                <a:gridCol w="1432800"/>
              </a:tblGrid>
              <a:tr h="51624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s-ES" sz="1800" spc="-1" strike="noStrike">
                          <a:solidFill>
                            <a:srgbClr val="171717"/>
                          </a:solidFill>
                          <a:latin typeface="Century Gothic"/>
                        </a:rPr>
                        <a:t>Autómata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06" name="Table 16"/>
          <p:cNvGraphicFramePr/>
          <p:nvPr/>
        </p:nvGraphicFramePr>
        <p:xfrm>
          <a:off x="6447600" y="4123440"/>
          <a:ext cx="1601280" cy="516240"/>
        </p:xfrm>
        <a:graphic>
          <a:graphicData uri="http://schemas.openxmlformats.org/drawingml/2006/table">
            <a:tbl>
              <a:tblPr/>
              <a:tblGrid>
                <a:gridCol w="1601640"/>
              </a:tblGrid>
              <a:tr h="51624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s-ES" sz="1800" spc="-1" strike="noStrike">
                          <a:solidFill>
                            <a:srgbClr val="171717"/>
                          </a:solidFill>
                          <a:latin typeface="Century Gothic"/>
                        </a:rPr>
                        <a:t>Interacción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207" name="Gráfico 45" descr=""/>
          <p:cNvPicPr/>
          <p:nvPr/>
        </p:nvPicPr>
        <p:blipFill>
          <a:blip r:embed="rId3"/>
          <a:stretch/>
        </p:blipFill>
        <p:spPr>
          <a:xfrm>
            <a:off x="8095680" y="4115880"/>
            <a:ext cx="531360" cy="531360"/>
          </a:xfrm>
          <a:prstGeom prst="rect">
            <a:avLst/>
          </a:prstGeom>
          <a:ln>
            <a:noFill/>
          </a:ln>
        </p:spPr>
      </p:pic>
      <p:pic>
        <p:nvPicPr>
          <p:cNvPr id="208" name="Gráfico 46" descr=""/>
          <p:cNvPicPr/>
          <p:nvPr/>
        </p:nvPicPr>
        <p:blipFill>
          <a:blip r:embed="rId4"/>
          <a:stretch/>
        </p:blipFill>
        <p:spPr>
          <a:xfrm>
            <a:off x="8361360" y="1697040"/>
            <a:ext cx="437040" cy="437040"/>
          </a:xfrm>
          <a:prstGeom prst="rect">
            <a:avLst/>
          </a:prstGeom>
          <a:ln>
            <a:noFill/>
          </a:ln>
        </p:spPr>
      </p:pic>
      <p:pic>
        <p:nvPicPr>
          <p:cNvPr id="209" name="Gráfico 49" descr=""/>
          <p:cNvPicPr/>
          <p:nvPr/>
        </p:nvPicPr>
        <p:blipFill>
          <a:blip r:embed="rId5"/>
          <a:stretch/>
        </p:blipFill>
        <p:spPr>
          <a:xfrm>
            <a:off x="3382200" y="2265120"/>
            <a:ext cx="749160" cy="749160"/>
          </a:xfrm>
          <a:prstGeom prst="rect">
            <a:avLst/>
          </a:prstGeom>
          <a:ln>
            <a:noFill/>
          </a:ln>
        </p:spPr>
      </p:pic>
      <p:pic>
        <p:nvPicPr>
          <p:cNvPr id="210" name="Gráfico 50" descr=""/>
          <p:cNvPicPr/>
          <p:nvPr/>
        </p:nvPicPr>
        <p:blipFill>
          <a:blip r:embed="rId6"/>
          <a:stretch/>
        </p:blipFill>
        <p:spPr>
          <a:xfrm>
            <a:off x="5633640" y="2278440"/>
            <a:ext cx="749160" cy="749160"/>
          </a:xfrm>
          <a:prstGeom prst="rect">
            <a:avLst/>
          </a:prstGeom>
          <a:ln>
            <a:noFill/>
          </a:ln>
        </p:spPr>
      </p:pic>
      <p:pic>
        <p:nvPicPr>
          <p:cNvPr id="211" name="Gráfico 51" descr=""/>
          <p:cNvPicPr/>
          <p:nvPr/>
        </p:nvPicPr>
        <p:blipFill>
          <a:blip r:embed="rId7"/>
          <a:stretch/>
        </p:blipFill>
        <p:spPr>
          <a:xfrm>
            <a:off x="7837200" y="2302920"/>
            <a:ext cx="749160" cy="749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roup 1"/>
          <p:cNvGrpSpPr/>
          <p:nvPr/>
        </p:nvGrpSpPr>
        <p:grpSpPr>
          <a:xfrm>
            <a:off x="2651400" y="1154880"/>
            <a:ext cx="2418480" cy="1019520"/>
            <a:chOff x="2651400" y="1154880"/>
            <a:chExt cx="2418480" cy="1019520"/>
          </a:xfrm>
        </p:grpSpPr>
        <p:sp>
          <p:nvSpPr>
            <p:cNvPr id="213" name="CustomShape 2"/>
            <p:cNvSpPr/>
            <p:nvPr/>
          </p:nvSpPr>
          <p:spPr>
            <a:xfrm>
              <a:off x="2651400" y="1154880"/>
              <a:ext cx="2418480" cy="1019520"/>
            </a:xfrm>
            <a:prstGeom prst="roundRect">
              <a:avLst>
                <a:gd name="adj" fmla="val 16667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4" name="CustomShape 3"/>
            <p:cNvSpPr/>
            <p:nvPr/>
          </p:nvSpPr>
          <p:spPr>
            <a:xfrm>
              <a:off x="2827440" y="1295280"/>
              <a:ext cx="931680" cy="632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UI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15" name="CustomShape 4"/>
            <p:cNvSpPr/>
            <p:nvPr/>
          </p:nvSpPr>
          <p:spPr>
            <a:xfrm>
              <a:off x="3935160" y="1295280"/>
              <a:ext cx="931680" cy="632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B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216" name="CustomShape 5"/>
          <p:cNvSpPr/>
          <p:nvPr/>
        </p:nvSpPr>
        <p:spPr>
          <a:xfrm>
            <a:off x="2731320" y="877680"/>
            <a:ext cx="225936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Captura de Información</a:t>
            </a:r>
            <a:endParaRPr b="0" lang="es-ES" sz="1200" spc="-1" strike="noStrike">
              <a:latin typeface="Arial"/>
            </a:endParaRPr>
          </a:p>
        </p:txBody>
      </p:sp>
      <p:grpSp>
        <p:nvGrpSpPr>
          <p:cNvPr id="217" name="Group 6"/>
          <p:cNvGrpSpPr/>
          <p:nvPr/>
        </p:nvGrpSpPr>
        <p:grpSpPr>
          <a:xfrm>
            <a:off x="2580840" y="2688120"/>
            <a:ext cx="2418480" cy="1019520"/>
            <a:chOff x="2580840" y="2688120"/>
            <a:chExt cx="2418480" cy="1019520"/>
          </a:xfrm>
        </p:grpSpPr>
        <p:sp>
          <p:nvSpPr>
            <p:cNvPr id="218" name="CustomShape 7"/>
            <p:cNvSpPr/>
            <p:nvPr/>
          </p:nvSpPr>
          <p:spPr>
            <a:xfrm>
              <a:off x="2580840" y="2688120"/>
              <a:ext cx="2418480" cy="1019520"/>
            </a:xfrm>
            <a:prstGeom prst="roundRect">
              <a:avLst>
                <a:gd name="adj" fmla="val 16667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9" name="CustomShape 8"/>
            <p:cNvSpPr/>
            <p:nvPr/>
          </p:nvSpPr>
          <p:spPr>
            <a:xfrm>
              <a:off x="2756520" y="2828880"/>
              <a:ext cx="931680" cy="632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UI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20" name="CustomShape 9"/>
            <p:cNvSpPr/>
            <p:nvPr/>
          </p:nvSpPr>
          <p:spPr>
            <a:xfrm>
              <a:off x="3864600" y="2828880"/>
              <a:ext cx="931680" cy="632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B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221" name="CustomShape 10"/>
          <p:cNvSpPr/>
          <p:nvPr/>
        </p:nvSpPr>
        <p:spPr>
          <a:xfrm>
            <a:off x="2660400" y="2411280"/>
            <a:ext cx="225936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Recogida documentación</a:t>
            </a:r>
            <a:endParaRPr b="0" lang="es-ES" sz="1200" spc="-1" strike="noStrike">
              <a:latin typeface="Arial"/>
            </a:endParaRPr>
          </a:p>
        </p:txBody>
      </p:sp>
      <p:grpSp>
        <p:nvGrpSpPr>
          <p:cNvPr id="222" name="Group 11"/>
          <p:cNvGrpSpPr/>
          <p:nvPr/>
        </p:nvGrpSpPr>
        <p:grpSpPr>
          <a:xfrm>
            <a:off x="2558880" y="4131720"/>
            <a:ext cx="2418480" cy="1019520"/>
            <a:chOff x="2558880" y="4131720"/>
            <a:chExt cx="2418480" cy="1019520"/>
          </a:xfrm>
        </p:grpSpPr>
        <p:sp>
          <p:nvSpPr>
            <p:cNvPr id="223" name="CustomShape 12"/>
            <p:cNvSpPr/>
            <p:nvPr/>
          </p:nvSpPr>
          <p:spPr>
            <a:xfrm>
              <a:off x="2558880" y="4131720"/>
              <a:ext cx="2418480" cy="1019520"/>
            </a:xfrm>
            <a:prstGeom prst="roundRect">
              <a:avLst>
                <a:gd name="adj" fmla="val 16667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4" name="CustomShape 13"/>
            <p:cNvSpPr/>
            <p:nvPr/>
          </p:nvSpPr>
          <p:spPr>
            <a:xfrm>
              <a:off x="2734560" y="4272120"/>
              <a:ext cx="931680" cy="632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UI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25" name="CustomShape 14"/>
            <p:cNvSpPr/>
            <p:nvPr/>
          </p:nvSpPr>
          <p:spPr>
            <a:xfrm>
              <a:off x="3842640" y="4272120"/>
              <a:ext cx="931680" cy="632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B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226" name="CustomShape 15"/>
          <p:cNvSpPr/>
          <p:nvPr/>
        </p:nvSpPr>
        <p:spPr>
          <a:xfrm>
            <a:off x="2638440" y="3854520"/>
            <a:ext cx="225936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Rellenar informes</a:t>
            </a:r>
            <a:endParaRPr b="0" lang="es-ES" sz="1200" spc="-1" strike="noStrike">
              <a:latin typeface="Arial"/>
            </a:endParaRPr>
          </a:p>
        </p:txBody>
      </p:sp>
      <p:grpSp>
        <p:nvGrpSpPr>
          <p:cNvPr id="227" name="Group 16"/>
          <p:cNvGrpSpPr/>
          <p:nvPr/>
        </p:nvGrpSpPr>
        <p:grpSpPr>
          <a:xfrm>
            <a:off x="2558880" y="5588280"/>
            <a:ext cx="2418480" cy="1019520"/>
            <a:chOff x="2558880" y="5588280"/>
            <a:chExt cx="2418480" cy="1019520"/>
          </a:xfrm>
        </p:grpSpPr>
        <p:sp>
          <p:nvSpPr>
            <p:cNvPr id="228" name="CustomShape 17"/>
            <p:cNvSpPr/>
            <p:nvPr/>
          </p:nvSpPr>
          <p:spPr>
            <a:xfrm>
              <a:off x="2558880" y="5588280"/>
              <a:ext cx="2418480" cy="1019520"/>
            </a:xfrm>
            <a:prstGeom prst="roundRect">
              <a:avLst>
                <a:gd name="adj" fmla="val 16667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9" name="CustomShape 18"/>
            <p:cNvSpPr/>
            <p:nvPr/>
          </p:nvSpPr>
          <p:spPr>
            <a:xfrm>
              <a:off x="3842640" y="5748120"/>
              <a:ext cx="931680" cy="632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B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230" name="CustomShape 19"/>
          <p:cNvSpPr/>
          <p:nvPr/>
        </p:nvSpPr>
        <p:spPr>
          <a:xfrm>
            <a:off x="2638440" y="5311440"/>
            <a:ext cx="225936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Generar e imprimir pdf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231" name="CustomShape 20"/>
          <p:cNvSpPr/>
          <p:nvPr/>
        </p:nvSpPr>
        <p:spPr>
          <a:xfrm>
            <a:off x="636120" y="3461760"/>
            <a:ext cx="852480" cy="810000"/>
          </a:xfrm>
          <a:prstGeom prst="flowChartMagneticDrum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2" name="CustomShape 21"/>
          <p:cNvSpPr/>
          <p:nvPr/>
        </p:nvSpPr>
        <p:spPr>
          <a:xfrm rot="5400000">
            <a:off x="1965600" y="1025640"/>
            <a:ext cx="1533240" cy="3338280"/>
          </a:xfrm>
          <a:prstGeom prst="bentConnector3">
            <a:avLst>
              <a:gd name="adj1" fmla="val 29358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33" name="CustomShape 22"/>
          <p:cNvSpPr/>
          <p:nvPr/>
        </p:nvSpPr>
        <p:spPr>
          <a:xfrm rot="5400000">
            <a:off x="2707200" y="2243520"/>
            <a:ext cx="405000" cy="2841120"/>
          </a:xfrm>
          <a:prstGeom prst="bentConnector2">
            <a:avLst/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34" name="CustomShape 23"/>
          <p:cNvSpPr/>
          <p:nvPr/>
        </p:nvSpPr>
        <p:spPr>
          <a:xfrm flipH="1" rot="5400000">
            <a:off x="2368080" y="2966400"/>
            <a:ext cx="632520" cy="3245400"/>
          </a:xfrm>
          <a:prstGeom prst="bentConnector3">
            <a:avLst>
              <a:gd name="adj1" fmla="val -51389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grpSp>
        <p:nvGrpSpPr>
          <p:cNvPr id="235" name="Group 24"/>
          <p:cNvGrpSpPr/>
          <p:nvPr/>
        </p:nvGrpSpPr>
        <p:grpSpPr>
          <a:xfrm>
            <a:off x="7139520" y="2585520"/>
            <a:ext cx="931680" cy="632520"/>
            <a:chOff x="7139520" y="2585520"/>
            <a:chExt cx="931680" cy="632520"/>
          </a:xfrm>
        </p:grpSpPr>
        <p:sp>
          <p:nvSpPr>
            <p:cNvPr id="236" name="CustomShape 25"/>
            <p:cNvSpPr/>
            <p:nvPr/>
          </p:nvSpPr>
          <p:spPr>
            <a:xfrm>
              <a:off x="7139520" y="2585520"/>
              <a:ext cx="931680" cy="632520"/>
            </a:xfrm>
            <a:prstGeom prst="rect">
              <a:avLst/>
            </a:prstGeom>
            <a:solidFill>
              <a:srgbClr val="7030a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A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37" name="CustomShape 26"/>
            <p:cNvSpPr/>
            <p:nvPr/>
          </p:nvSpPr>
          <p:spPr>
            <a:xfrm>
              <a:off x="7139520" y="2585520"/>
              <a:ext cx="210600" cy="190080"/>
            </a:xfrm>
            <a:prstGeom prst="octagon">
              <a:avLst>
                <a:gd name="adj" fmla="val 29289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800" spc="-1" strike="noStrike">
                  <a:solidFill>
                    <a:srgbClr val="ffffff"/>
                  </a:solidFill>
                  <a:latin typeface="Century Gothic"/>
                </a:rPr>
                <a:t>F</a:t>
              </a:r>
              <a:endParaRPr b="0" lang="es-ES" sz="800" spc="-1" strike="noStrike">
                <a:latin typeface="Arial"/>
              </a:endParaRPr>
            </a:p>
          </p:txBody>
        </p:sp>
      </p:grpSp>
      <p:grpSp>
        <p:nvGrpSpPr>
          <p:cNvPr id="238" name="Group 27"/>
          <p:cNvGrpSpPr/>
          <p:nvPr/>
        </p:nvGrpSpPr>
        <p:grpSpPr>
          <a:xfrm>
            <a:off x="7145280" y="978840"/>
            <a:ext cx="931680" cy="632520"/>
            <a:chOff x="7145280" y="978840"/>
            <a:chExt cx="931680" cy="632520"/>
          </a:xfrm>
        </p:grpSpPr>
        <p:sp>
          <p:nvSpPr>
            <p:cNvPr id="239" name="CustomShape 28"/>
            <p:cNvSpPr/>
            <p:nvPr/>
          </p:nvSpPr>
          <p:spPr>
            <a:xfrm>
              <a:off x="7145280" y="978840"/>
              <a:ext cx="931680" cy="632520"/>
            </a:xfrm>
            <a:prstGeom prst="rect">
              <a:avLst/>
            </a:prstGeom>
            <a:solidFill>
              <a:srgbClr val="7030a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A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40" name="CustomShape 29"/>
            <p:cNvSpPr/>
            <p:nvPr/>
          </p:nvSpPr>
          <p:spPr>
            <a:xfrm>
              <a:off x="7145280" y="978840"/>
              <a:ext cx="210600" cy="190080"/>
            </a:xfrm>
            <a:prstGeom prst="octagon">
              <a:avLst>
                <a:gd name="adj" fmla="val 29289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800" spc="-1" strike="noStrike">
                  <a:solidFill>
                    <a:srgbClr val="ffffff"/>
                  </a:solidFill>
                  <a:latin typeface="Century Gothic"/>
                </a:rPr>
                <a:t>S</a:t>
              </a:r>
              <a:endParaRPr b="0" lang="es-ES" sz="800" spc="-1" strike="noStrike">
                <a:latin typeface="Arial"/>
              </a:endParaRPr>
            </a:p>
          </p:txBody>
        </p:sp>
      </p:grpSp>
      <p:sp>
        <p:nvSpPr>
          <p:cNvPr id="241" name="CustomShape 30"/>
          <p:cNvSpPr/>
          <p:nvPr/>
        </p:nvSpPr>
        <p:spPr>
          <a:xfrm flipV="1">
            <a:off x="4867200" y="979200"/>
            <a:ext cx="2277720" cy="31608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42" name="CustomShape 31"/>
          <p:cNvSpPr/>
          <p:nvPr/>
        </p:nvSpPr>
        <p:spPr>
          <a:xfrm>
            <a:off x="10832400" y="3321360"/>
            <a:ext cx="852480" cy="810000"/>
          </a:xfrm>
          <a:prstGeom prst="flowChartMagneticDrum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43" name="Gráfico 51" descr=""/>
          <p:cNvPicPr/>
          <p:nvPr/>
        </p:nvPicPr>
        <p:blipFill>
          <a:blip r:embed="rId1"/>
          <a:stretch/>
        </p:blipFill>
        <p:spPr>
          <a:xfrm>
            <a:off x="8745480" y="3137040"/>
            <a:ext cx="914040" cy="914040"/>
          </a:xfrm>
          <a:prstGeom prst="rect">
            <a:avLst/>
          </a:prstGeom>
          <a:ln>
            <a:noFill/>
          </a:ln>
        </p:spPr>
      </p:pic>
      <p:sp>
        <p:nvSpPr>
          <p:cNvPr id="244" name="CustomShape 32"/>
          <p:cNvSpPr/>
          <p:nvPr/>
        </p:nvSpPr>
        <p:spPr>
          <a:xfrm>
            <a:off x="9828360" y="921960"/>
            <a:ext cx="1429920" cy="239868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45" name="CustomShape 33"/>
          <p:cNvSpPr/>
          <p:nvPr/>
        </p:nvSpPr>
        <p:spPr>
          <a:xfrm flipH="1" rot="16200000">
            <a:off x="7987680" y="2836080"/>
            <a:ext cx="375480" cy="113976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46" name="CustomShape 34"/>
          <p:cNvSpPr/>
          <p:nvPr/>
        </p:nvSpPr>
        <p:spPr>
          <a:xfrm flipV="1">
            <a:off x="4796280" y="2658240"/>
            <a:ext cx="2342520" cy="24300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47" name="CustomShape 35"/>
          <p:cNvSpPr/>
          <p:nvPr/>
        </p:nvSpPr>
        <p:spPr>
          <a:xfrm>
            <a:off x="8071200" y="2901960"/>
            <a:ext cx="2760480" cy="824040"/>
          </a:xfrm>
          <a:prstGeom prst="bentConnector3">
            <a:avLst>
              <a:gd name="adj1" fmla="val 72929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grpSp>
        <p:nvGrpSpPr>
          <p:cNvPr id="248" name="Group 36"/>
          <p:cNvGrpSpPr/>
          <p:nvPr/>
        </p:nvGrpSpPr>
        <p:grpSpPr>
          <a:xfrm>
            <a:off x="7157880" y="4448520"/>
            <a:ext cx="931680" cy="632520"/>
            <a:chOff x="7157880" y="4448520"/>
            <a:chExt cx="931680" cy="632520"/>
          </a:xfrm>
        </p:grpSpPr>
        <p:sp>
          <p:nvSpPr>
            <p:cNvPr id="249" name="CustomShape 37"/>
            <p:cNvSpPr/>
            <p:nvPr/>
          </p:nvSpPr>
          <p:spPr>
            <a:xfrm>
              <a:off x="7157880" y="4448520"/>
              <a:ext cx="931680" cy="632520"/>
            </a:xfrm>
            <a:prstGeom prst="rect">
              <a:avLst/>
            </a:prstGeom>
            <a:solidFill>
              <a:srgbClr val="7030a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A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50" name="CustomShape 38"/>
            <p:cNvSpPr/>
            <p:nvPr/>
          </p:nvSpPr>
          <p:spPr>
            <a:xfrm>
              <a:off x="7157880" y="4448520"/>
              <a:ext cx="210600" cy="190080"/>
            </a:xfrm>
            <a:prstGeom prst="octagon">
              <a:avLst>
                <a:gd name="adj" fmla="val 29289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800" spc="-1" strike="noStrike">
                  <a:solidFill>
                    <a:srgbClr val="ffffff"/>
                  </a:solidFill>
                  <a:latin typeface="Century Gothic"/>
                </a:rPr>
                <a:t>F</a:t>
              </a:r>
              <a:endParaRPr b="0" lang="es-ES" sz="800" spc="-1" strike="noStrike">
                <a:latin typeface="Arial"/>
              </a:endParaRPr>
            </a:p>
          </p:txBody>
        </p:sp>
      </p:grpSp>
      <p:sp>
        <p:nvSpPr>
          <p:cNvPr id="251" name="CustomShape 39"/>
          <p:cNvSpPr/>
          <p:nvPr/>
        </p:nvSpPr>
        <p:spPr>
          <a:xfrm>
            <a:off x="4774320" y="4588920"/>
            <a:ext cx="2383200" cy="17604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52" name="CustomShape 40"/>
          <p:cNvSpPr/>
          <p:nvPr/>
        </p:nvSpPr>
        <p:spPr>
          <a:xfrm flipV="1">
            <a:off x="8089920" y="2687040"/>
            <a:ext cx="2741760" cy="1038600"/>
          </a:xfrm>
          <a:prstGeom prst="bentConnector3">
            <a:avLst>
              <a:gd name="adj1" fmla="val 72714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grpSp>
        <p:nvGrpSpPr>
          <p:cNvPr id="253" name="Group 41"/>
          <p:cNvGrpSpPr/>
          <p:nvPr/>
        </p:nvGrpSpPr>
        <p:grpSpPr>
          <a:xfrm>
            <a:off x="6797520" y="5619600"/>
            <a:ext cx="931680" cy="632520"/>
            <a:chOff x="6797520" y="5619600"/>
            <a:chExt cx="931680" cy="632520"/>
          </a:xfrm>
        </p:grpSpPr>
        <p:sp>
          <p:nvSpPr>
            <p:cNvPr id="254" name="CustomShape 42"/>
            <p:cNvSpPr/>
            <p:nvPr/>
          </p:nvSpPr>
          <p:spPr>
            <a:xfrm>
              <a:off x="6797520" y="5619600"/>
              <a:ext cx="931680" cy="632520"/>
            </a:xfrm>
            <a:prstGeom prst="rect">
              <a:avLst/>
            </a:prstGeom>
            <a:solidFill>
              <a:srgbClr val="7030a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A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55" name="CustomShape 43"/>
            <p:cNvSpPr/>
            <p:nvPr/>
          </p:nvSpPr>
          <p:spPr>
            <a:xfrm>
              <a:off x="6797520" y="5619600"/>
              <a:ext cx="210600" cy="190080"/>
            </a:xfrm>
            <a:prstGeom prst="octagon">
              <a:avLst>
                <a:gd name="adj" fmla="val 29289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800" spc="-1" strike="noStrike">
                  <a:solidFill>
                    <a:srgbClr val="ffffff"/>
                  </a:solidFill>
                  <a:latin typeface="Century Gothic"/>
                </a:rPr>
                <a:t>F</a:t>
              </a:r>
              <a:endParaRPr b="0" lang="es-ES" sz="800" spc="-1" strike="noStrike">
                <a:latin typeface="Arial"/>
              </a:endParaRPr>
            </a:p>
          </p:txBody>
        </p:sp>
      </p:grpSp>
      <p:sp>
        <p:nvSpPr>
          <p:cNvPr id="256" name="CustomShape 44"/>
          <p:cNvSpPr/>
          <p:nvPr/>
        </p:nvSpPr>
        <p:spPr>
          <a:xfrm rot="5400000">
            <a:off x="7175160" y="5170320"/>
            <a:ext cx="537480" cy="36000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pic>
        <p:nvPicPr>
          <p:cNvPr id="257" name="Gráfico 99" descr=""/>
          <p:cNvPicPr/>
          <p:nvPr/>
        </p:nvPicPr>
        <p:blipFill>
          <a:blip r:embed="rId2"/>
          <a:stretch/>
        </p:blipFill>
        <p:spPr>
          <a:xfrm>
            <a:off x="8745480" y="1634400"/>
            <a:ext cx="914040" cy="914040"/>
          </a:xfrm>
          <a:prstGeom prst="rect">
            <a:avLst/>
          </a:prstGeom>
          <a:ln>
            <a:noFill/>
          </a:ln>
        </p:spPr>
      </p:pic>
      <p:sp>
        <p:nvSpPr>
          <p:cNvPr id="258" name="CustomShape 45"/>
          <p:cNvSpPr/>
          <p:nvPr/>
        </p:nvSpPr>
        <p:spPr>
          <a:xfrm flipH="1" rot="16200000">
            <a:off x="7938720" y="1284480"/>
            <a:ext cx="479160" cy="113400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59" name="CustomShape 46"/>
          <p:cNvSpPr/>
          <p:nvPr/>
        </p:nvSpPr>
        <p:spPr>
          <a:xfrm flipV="1" rot="10800000">
            <a:off x="6797520" y="6064560"/>
            <a:ext cx="2022840" cy="12816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60" name="Line 47"/>
          <p:cNvSpPr/>
          <p:nvPr/>
        </p:nvSpPr>
        <p:spPr>
          <a:xfrm>
            <a:off x="5790960" y="304560"/>
            <a:ext cx="360" cy="6303600"/>
          </a:xfrm>
          <a:prstGeom prst="line">
            <a:avLst/>
          </a:prstGeom>
          <a:ln cap="rnd" w="165240">
            <a:custDash>
              <a:ds d="100000" sp="100000"/>
            </a:custDash>
            <a:round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261" name="CustomShape 48"/>
          <p:cNvSpPr/>
          <p:nvPr/>
        </p:nvSpPr>
        <p:spPr>
          <a:xfrm>
            <a:off x="235440" y="125640"/>
            <a:ext cx="2108880" cy="36468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Área de Procesos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62" name="CustomShape 49"/>
          <p:cNvSpPr/>
          <p:nvPr/>
        </p:nvSpPr>
        <p:spPr>
          <a:xfrm>
            <a:off x="3157920" y="310320"/>
            <a:ext cx="1032480" cy="36468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P</a:t>
            </a:r>
            <a:r>
              <a:rPr b="1" lang="es-ES" sz="800" spc="-1" strike="noStrike">
                <a:solidFill>
                  <a:srgbClr val="ffffff"/>
                </a:solidFill>
                <a:latin typeface="Century Gothic"/>
              </a:rPr>
              <a:t>  (programas)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63" name="CustomShape 50"/>
          <p:cNvSpPr/>
          <p:nvPr/>
        </p:nvSpPr>
        <p:spPr>
          <a:xfrm>
            <a:off x="9858960" y="100440"/>
            <a:ext cx="2171520" cy="36468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Área del Workflow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64" name="CustomShape 51"/>
          <p:cNvSpPr/>
          <p:nvPr/>
        </p:nvSpPr>
        <p:spPr>
          <a:xfrm>
            <a:off x="7073280" y="321840"/>
            <a:ext cx="931680" cy="36468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A</a:t>
            </a:r>
            <a:r>
              <a:rPr b="1" lang="es-ES" sz="800" spc="-1" strike="noStrike">
                <a:solidFill>
                  <a:srgbClr val="ffffff"/>
                </a:solidFill>
                <a:latin typeface="Century Gothic"/>
              </a:rPr>
              <a:t> (activities)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65" name="CustomShape 52"/>
          <p:cNvSpPr/>
          <p:nvPr/>
        </p:nvSpPr>
        <p:spPr>
          <a:xfrm>
            <a:off x="9223200" y="767520"/>
            <a:ext cx="604800" cy="527040"/>
          </a:xfrm>
          <a:prstGeom prst="octagon">
            <a:avLst>
              <a:gd name="adj" fmla="val 29289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66" name="CustomShape 53"/>
          <p:cNvSpPr/>
          <p:nvPr/>
        </p:nvSpPr>
        <p:spPr>
          <a:xfrm flipV="1">
            <a:off x="8077320" y="549000"/>
            <a:ext cx="1145520" cy="37296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67" name="CustomShape 54"/>
          <p:cNvSpPr/>
          <p:nvPr/>
        </p:nvSpPr>
        <p:spPr>
          <a:xfrm>
            <a:off x="9149040" y="5810040"/>
            <a:ext cx="604800" cy="527040"/>
          </a:xfrm>
          <a:prstGeom prst="octagon">
            <a:avLst>
              <a:gd name="adj" fmla="val 29289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E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68" name="CustomShape 55"/>
          <p:cNvSpPr/>
          <p:nvPr/>
        </p:nvSpPr>
        <p:spPr>
          <a:xfrm>
            <a:off x="7729560" y="5936040"/>
            <a:ext cx="1419120" cy="24660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69" name="CustomShape 56"/>
          <p:cNvSpPr/>
          <p:nvPr/>
        </p:nvSpPr>
        <p:spPr>
          <a:xfrm flipV="1">
            <a:off x="9754560" y="2080440"/>
            <a:ext cx="1504080" cy="205128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70" name="CustomShape 57"/>
          <p:cNvSpPr/>
          <p:nvPr/>
        </p:nvSpPr>
        <p:spPr>
          <a:xfrm>
            <a:off x="337320" y="4329360"/>
            <a:ext cx="167616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BBDD de procesos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271" name="CustomShape 58"/>
          <p:cNvSpPr/>
          <p:nvPr/>
        </p:nvSpPr>
        <p:spPr>
          <a:xfrm>
            <a:off x="10383480" y="4290840"/>
            <a:ext cx="167616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BBDD del workflow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272" name="CustomShape 59"/>
          <p:cNvSpPr/>
          <p:nvPr/>
        </p:nvSpPr>
        <p:spPr>
          <a:xfrm>
            <a:off x="1893600" y="1453680"/>
            <a:ext cx="581760" cy="401760"/>
          </a:xfrm>
          <a:prstGeom prst="octagon">
            <a:avLst>
              <a:gd name="adj" fmla="val 29289"/>
            </a:avLst>
          </a:prstGeom>
          <a:noFill/>
          <a:ln>
            <a:round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4000" spc="-1" strike="noStrike">
                <a:solidFill>
                  <a:srgbClr val="ffffff"/>
                </a:solidFill>
                <a:latin typeface="Century Gothic"/>
              </a:rPr>
              <a:t>1</a:t>
            </a:r>
            <a:endParaRPr b="0" lang="es-ES" sz="4000" spc="-1" strike="noStrike">
              <a:latin typeface="Arial"/>
            </a:endParaRPr>
          </a:p>
        </p:txBody>
      </p:sp>
      <p:sp>
        <p:nvSpPr>
          <p:cNvPr id="273" name="CustomShape 60"/>
          <p:cNvSpPr/>
          <p:nvPr/>
        </p:nvSpPr>
        <p:spPr>
          <a:xfrm>
            <a:off x="1866240" y="2953800"/>
            <a:ext cx="576360" cy="452160"/>
          </a:xfrm>
          <a:prstGeom prst="octagon">
            <a:avLst>
              <a:gd name="adj" fmla="val 29289"/>
            </a:avLst>
          </a:prstGeom>
          <a:noFill/>
          <a:ln>
            <a:round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4000" spc="-1" strike="noStrike">
                <a:solidFill>
                  <a:srgbClr val="ffffff"/>
                </a:solidFill>
                <a:latin typeface="Century Gothic"/>
              </a:rPr>
              <a:t>2</a:t>
            </a:r>
            <a:endParaRPr b="0" lang="es-ES" sz="4000" spc="-1" strike="noStrike">
              <a:latin typeface="Arial"/>
            </a:endParaRPr>
          </a:p>
        </p:txBody>
      </p:sp>
      <p:sp>
        <p:nvSpPr>
          <p:cNvPr id="274" name="CustomShape 61"/>
          <p:cNvSpPr/>
          <p:nvPr/>
        </p:nvSpPr>
        <p:spPr>
          <a:xfrm>
            <a:off x="1921680" y="4483080"/>
            <a:ext cx="500040" cy="454320"/>
          </a:xfrm>
          <a:prstGeom prst="octagon">
            <a:avLst>
              <a:gd name="adj" fmla="val 29289"/>
            </a:avLst>
          </a:prstGeom>
          <a:noFill/>
          <a:ln>
            <a:round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4000" spc="-1" strike="noStrike">
                <a:solidFill>
                  <a:srgbClr val="ffffff"/>
                </a:solidFill>
                <a:latin typeface="Century Gothic"/>
              </a:rPr>
              <a:t>3</a:t>
            </a:r>
            <a:endParaRPr b="0" lang="es-ES" sz="4000" spc="-1" strike="noStrike">
              <a:latin typeface="Arial"/>
            </a:endParaRPr>
          </a:p>
        </p:txBody>
      </p:sp>
      <p:sp>
        <p:nvSpPr>
          <p:cNvPr id="275" name="CustomShape 62"/>
          <p:cNvSpPr/>
          <p:nvPr/>
        </p:nvSpPr>
        <p:spPr>
          <a:xfrm>
            <a:off x="1932840" y="5846400"/>
            <a:ext cx="500040" cy="454320"/>
          </a:xfrm>
          <a:prstGeom prst="octagon">
            <a:avLst>
              <a:gd name="adj" fmla="val 29289"/>
            </a:avLst>
          </a:prstGeom>
          <a:noFill/>
          <a:ln>
            <a:round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4000" spc="-1" strike="noStrike">
                <a:solidFill>
                  <a:srgbClr val="ffffff"/>
                </a:solidFill>
                <a:latin typeface="Century Gothic"/>
              </a:rPr>
              <a:t>4</a:t>
            </a:r>
            <a:endParaRPr b="0" lang="es-ES" sz="4000" spc="-1" strike="noStrike">
              <a:latin typeface="Arial"/>
            </a:endParaRPr>
          </a:p>
        </p:txBody>
      </p:sp>
      <p:sp>
        <p:nvSpPr>
          <p:cNvPr id="276" name="CustomShape 63"/>
          <p:cNvSpPr/>
          <p:nvPr/>
        </p:nvSpPr>
        <p:spPr>
          <a:xfrm>
            <a:off x="3452040" y="1392480"/>
            <a:ext cx="826200" cy="4744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800" spc="-1" strike="noStrike">
                <a:solidFill>
                  <a:srgbClr val="171717"/>
                </a:solidFill>
                <a:latin typeface="Century Gothic"/>
              </a:rPr>
              <a:t>activador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77" name="CustomShape 64"/>
          <p:cNvSpPr/>
          <p:nvPr/>
        </p:nvSpPr>
        <p:spPr>
          <a:xfrm>
            <a:off x="3373560" y="2913840"/>
            <a:ext cx="826200" cy="4744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800" spc="-1" strike="noStrike">
                <a:solidFill>
                  <a:srgbClr val="171717"/>
                </a:solidFill>
                <a:latin typeface="Century Gothic"/>
              </a:rPr>
              <a:t>activador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78" name="CustomShape 65"/>
          <p:cNvSpPr/>
          <p:nvPr/>
        </p:nvSpPr>
        <p:spPr>
          <a:xfrm>
            <a:off x="3364560" y="4357080"/>
            <a:ext cx="826200" cy="4744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800" spc="-1" strike="noStrike">
                <a:solidFill>
                  <a:srgbClr val="171717"/>
                </a:solidFill>
                <a:latin typeface="Century Gothic"/>
              </a:rPr>
              <a:t>activador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79" name="CustomShape 66"/>
          <p:cNvSpPr/>
          <p:nvPr/>
        </p:nvSpPr>
        <p:spPr>
          <a:xfrm>
            <a:off x="5887080" y="5933520"/>
            <a:ext cx="851040" cy="41184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800" spc="-1" strike="noStrike">
                <a:solidFill>
                  <a:srgbClr val="171717"/>
                </a:solidFill>
                <a:latin typeface="Century Gothic"/>
              </a:rPr>
              <a:t>activador</a:t>
            </a:r>
            <a:endParaRPr b="0" lang="es-ES" sz="8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 flipH="1" rot="5400000">
            <a:off x="2874960" y="4233960"/>
            <a:ext cx="61200" cy="2990880"/>
          </a:xfrm>
          <a:prstGeom prst="bentConnector4">
            <a:avLst>
              <a:gd name="adj1" fmla="val -370370"/>
              <a:gd name="adj2" fmla="val 57789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grpSp>
        <p:nvGrpSpPr>
          <p:cNvPr id="281" name="Group 2"/>
          <p:cNvGrpSpPr/>
          <p:nvPr/>
        </p:nvGrpSpPr>
        <p:grpSpPr>
          <a:xfrm>
            <a:off x="7145280" y="978840"/>
            <a:ext cx="931680" cy="632520"/>
            <a:chOff x="7145280" y="978840"/>
            <a:chExt cx="931680" cy="632520"/>
          </a:xfrm>
        </p:grpSpPr>
        <p:sp>
          <p:nvSpPr>
            <p:cNvPr id="282" name="CustomShape 3"/>
            <p:cNvSpPr/>
            <p:nvPr/>
          </p:nvSpPr>
          <p:spPr>
            <a:xfrm>
              <a:off x="7145280" y="978840"/>
              <a:ext cx="931680" cy="632520"/>
            </a:xfrm>
            <a:prstGeom prst="rect">
              <a:avLst/>
            </a:prstGeom>
            <a:solidFill>
              <a:srgbClr val="7030a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A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283" name="CustomShape 4"/>
            <p:cNvSpPr/>
            <p:nvPr/>
          </p:nvSpPr>
          <p:spPr>
            <a:xfrm>
              <a:off x="7145280" y="978840"/>
              <a:ext cx="210600" cy="190080"/>
            </a:xfrm>
            <a:prstGeom prst="octagon">
              <a:avLst>
                <a:gd name="adj" fmla="val 29289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800" spc="-1" strike="noStrike">
                  <a:solidFill>
                    <a:srgbClr val="ffffff"/>
                  </a:solidFill>
                  <a:latin typeface="Century Gothic"/>
                </a:rPr>
                <a:t>S</a:t>
              </a:r>
              <a:endParaRPr b="0" lang="es-ES" sz="800" spc="-1" strike="noStrike">
                <a:latin typeface="Arial"/>
              </a:endParaRPr>
            </a:p>
          </p:txBody>
        </p:sp>
      </p:grpSp>
      <p:sp>
        <p:nvSpPr>
          <p:cNvPr id="284" name="CustomShape 5"/>
          <p:cNvSpPr/>
          <p:nvPr/>
        </p:nvSpPr>
        <p:spPr>
          <a:xfrm flipV="1">
            <a:off x="4867200" y="979200"/>
            <a:ext cx="2277720" cy="31608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85" name="CustomShape 6"/>
          <p:cNvSpPr/>
          <p:nvPr/>
        </p:nvSpPr>
        <p:spPr>
          <a:xfrm>
            <a:off x="10832400" y="3321360"/>
            <a:ext cx="852480" cy="810000"/>
          </a:xfrm>
          <a:prstGeom prst="flowChartMagneticDrum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CustomShape 7"/>
          <p:cNvSpPr/>
          <p:nvPr/>
        </p:nvSpPr>
        <p:spPr>
          <a:xfrm>
            <a:off x="9828360" y="921960"/>
            <a:ext cx="1429920" cy="239868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pic>
        <p:nvPicPr>
          <p:cNvPr id="287" name="Gráfico 99" descr=""/>
          <p:cNvPicPr/>
          <p:nvPr/>
        </p:nvPicPr>
        <p:blipFill>
          <a:blip r:embed="rId1"/>
          <a:stretch/>
        </p:blipFill>
        <p:spPr>
          <a:xfrm>
            <a:off x="8745480" y="1634400"/>
            <a:ext cx="914040" cy="914040"/>
          </a:xfrm>
          <a:prstGeom prst="rect">
            <a:avLst/>
          </a:prstGeom>
          <a:ln>
            <a:noFill/>
          </a:ln>
        </p:spPr>
      </p:pic>
      <p:sp>
        <p:nvSpPr>
          <p:cNvPr id="288" name="CustomShape 8"/>
          <p:cNvSpPr/>
          <p:nvPr/>
        </p:nvSpPr>
        <p:spPr>
          <a:xfrm flipH="1" rot="16200000">
            <a:off x="7938720" y="1284480"/>
            <a:ext cx="479160" cy="1134000"/>
          </a:xfrm>
          <a:prstGeom prst="bentConnector2">
            <a:avLst/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89" name="CustomShape 9"/>
          <p:cNvSpPr/>
          <p:nvPr/>
        </p:nvSpPr>
        <p:spPr>
          <a:xfrm>
            <a:off x="235440" y="125640"/>
            <a:ext cx="2108880" cy="36468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Área de Procesos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90" name="CustomShape 10"/>
          <p:cNvSpPr/>
          <p:nvPr/>
        </p:nvSpPr>
        <p:spPr>
          <a:xfrm>
            <a:off x="3157920" y="310320"/>
            <a:ext cx="1032480" cy="36468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P</a:t>
            </a:r>
            <a:r>
              <a:rPr b="1" lang="es-ES" sz="800" spc="-1" strike="noStrike">
                <a:solidFill>
                  <a:srgbClr val="ffffff"/>
                </a:solidFill>
                <a:latin typeface="Century Gothic"/>
              </a:rPr>
              <a:t>  (programas)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91" name="CustomShape 11"/>
          <p:cNvSpPr/>
          <p:nvPr/>
        </p:nvSpPr>
        <p:spPr>
          <a:xfrm>
            <a:off x="9858960" y="100440"/>
            <a:ext cx="2171520" cy="36468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Área del Workflow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92" name="CustomShape 12"/>
          <p:cNvSpPr/>
          <p:nvPr/>
        </p:nvSpPr>
        <p:spPr>
          <a:xfrm>
            <a:off x="7073280" y="321840"/>
            <a:ext cx="931680" cy="36468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perspectiveBelow"/>
            <a:lightRig dir="tl" rig="threePt"/>
          </a:scene3d>
          <a:sp3d prstMaterial="plastic">
            <a:bevelT w="0" h="0"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A</a:t>
            </a:r>
            <a:r>
              <a:rPr b="1" lang="es-ES" sz="800" spc="-1" strike="noStrike">
                <a:solidFill>
                  <a:srgbClr val="ffffff"/>
                </a:solidFill>
                <a:latin typeface="Century Gothic"/>
              </a:rPr>
              <a:t> (activities)</a:t>
            </a:r>
            <a:endParaRPr b="0" lang="es-ES" sz="800" spc="-1" strike="noStrike">
              <a:latin typeface="Arial"/>
            </a:endParaRPr>
          </a:p>
        </p:txBody>
      </p:sp>
      <p:sp>
        <p:nvSpPr>
          <p:cNvPr id="293" name="CustomShape 13"/>
          <p:cNvSpPr/>
          <p:nvPr/>
        </p:nvSpPr>
        <p:spPr>
          <a:xfrm>
            <a:off x="9223200" y="767520"/>
            <a:ext cx="604800" cy="527040"/>
          </a:xfrm>
          <a:prstGeom prst="octagon">
            <a:avLst>
              <a:gd name="adj" fmla="val 29289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294" name="CustomShape 14"/>
          <p:cNvSpPr/>
          <p:nvPr/>
        </p:nvSpPr>
        <p:spPr>
          <a:xfrm flipV="1">
            <a:off x="8077320" y="549000"/>
            <a:ext cx="1145520" cy="372960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grpSp>
        <p:nvGrpSpPr>
          <p:cNvPr id="295" name="Group 15"/>
          <p:cNvGrpSpPr/>
          <p:nvPr/>
        </p:nvGrpSpPr>
        <p:grpSpPr>
          <a:xfrm>
            <a:off x="258480" y="5293080"/>
            <a:ext cx="1676160" cy="1140120"/>
            <a:chOff x="258480" y="5293080"/>
            <a:chExt cx="1676160" cy="1140120"/>
          </a:xfrm>
        </p:grpSpPr>
        <p:sp>
          <p:nvSpPr>
            <p:cNvPr id="296" name="CustomShape 16"/>
            <p:cNvSpPr/>
            <p:nvPr/>
          </p:nvSpPr>
          <p:spPr>
            <a:xfrm>
              <a:off x="557280" y="5293080"/>
              <a:ext cx="852480" cy="810000"/>
            </a:xfrm>
            <a:prstGeom prst="flowChartMagneticDrum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7" name="CustomShape 17"/>
            <p:cNvSpPr/>
            <p:nvPr/>
          </p:nvSpPr>
          <p:spPr>
            <a:xfrm>
              <a:off x="258480" y="6160320"/>
              <a:ext cx="167616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</a:rPr>
                <a:t>BBDD de procesos</a:t>
              </a:r>
              <a:endParaRPr b="0" lang="es-ES" sz="1200" spc="-1" strike="noStrike">
                <a:latin typeface="Arial"/>
              </a:endParaRPr>
            </a:p>
          </p:txBody>
        </p:sp>
      </p:grpSp>
      <p:sp>
        <p:nvSpPr>
          <p:cNvPr id="298" name="CustomShape 18"/>
          <p:cNvSpPr/>
          <p:nvPr/>
        </p:nvSpPr>
        <p:spPr>
          <a:xfrm>
            <a:off x="10383480" y="4290840"/>
            <a:ext cx="167616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BBDD del workflow</a:t>
            </a:r>
            <a:endParaRPr b="0" lang="es-ES" sz="1200" spc="-1" strike="noStrike">
              <a:latin typeface="Arial"/>
            </a:endParaRPr>
          </a:p>
        </p:txBody>
      </p:sp>
      <p:grpSp>
        <p:nvGrpSpPr>
          <p:cNvPr id="299" name="Group 19"/>
          <p:cNvGrpSpPr/>
          <p:nvPr/>
        </p:nvGrpSpPr>
        <p:grpSpPr>
          <a:xfrm>
            <a:off x="1893600" y="877680"/>
            <a:ext cx="3176280" cy="1296720"/>
            <a:chOff x="1893600" y="877680"/>
            <a:chExt cx="3176280" cy="1296720"/>
          </a:xfrm>
        </p:grpSpPr>
        <p:grpSp>
          <p:nvGrpSpPr>
            <p:cNvPr id="300" name="Group 20"/>
            <p:cNvGrpSpPr/>
            <p:nvPr/>
          </p:nvGrpSpPr>
          <p:grpSpPr>
            <a:xfrm>
              <a:off x="2651400" y="1154880"/>
              <a:ext cx="2418480" cy="1019520"/>
              <a:chOff x="2651400" y="1154880"/>
              <a:chExt cx="2418480" cy="1019520"/>
            </a:xfrm>
          </p:grpSpPr>
          <p:sp>
            <p:nvSpPr>
              <p:cNvPr id="301" name="CustomShape 21"/>
              <p:cNvSpPr/>
              <p:nvPr/>
            </p:nvSpPr>
            <p:spPr>
              <a:xfrm>
                <a:off x="2651400" y="1154880"/>
                <a:ext cx="2418480" cy="1019520"/>
              </a:xfrm>
              <a:prstGeom prst="roundRect">
                <a:avLst>
                  <a:gd name="adj" fmla="val 16667"/>
                </a:avLst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302" name="CustomShape 22"/>
              <p:cNvSpPr/>
              <p:nvPr/>
            </p:nvSpPr>
            <p:spPr>
              <a:xfrm>
                <a:off x="2827440" y="1295280"/>
                <a:ext cx="931680" cy="63252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s-ES" sz="1800" spc="-1" strike="noStrike">
                    <a:solidFill>
                      <a:srgbClr val="ffffff"/>
                    </a:solidFill>
                    <a:latin typeface="Century Gothic"/>
                  </a:rPr>
                  <a:t>UI</a:t>
                </a:r>
                <a:endParaRPr b="0" lang="es-ES" sz="1800" spc="-1" strike="noStrike">
                  <a:latin typeface="Arial"/>
                </a:endParaRPr>
              </a:p>
            </p:txBody>
          </p:sp>
          <p:sp>
            <p:nvSpPr>
              <p:cNvPr id="303" name="CustomShape 23"/>
              <p:cNvSpPr/>
              <p:nvPr/>
            </p:nvSpPr>
            <p:spPr>
              <a:xfrm>
                <a:off x="3935160" y="1295280"/>
                <a:ext cx="931680" cy="63252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s-ES" sz="1800" spc="-1" strike="noStrike">
                    <a:solidFill>
                      <a:srgbClr val="ffffff"/>
                    </a:solidFill>
                    <a:latin typeface="Century Gothic"/>
                  </a:rPr>
                  <a:t>B</a:t>
                </a:r>
                <a:endParaRPr b="0" lang="es-ES" sz="1800" spc="-1" strike="noStrike">
                  <a:latin typeface="Arial"/>
                </a:endParaRPr>
              </a:p>
            </p:txBody>
          </p:sp>
        </p:grpSp>
        <p:sp>
          <p:nvSpPr>
            <p:cNvPr id="304" name="CustomShape 24"/>
            <p:cNvSpPr/>
            <p:nvPr/>
          </p:nvSpPr>
          <p:spPr>
            <a:xfrm>
              <a:off x="2731320" y="877680"/>
              <a:ext cx="225936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</a:rPr>
                <a:t>Captura de Información</a:t>
              </a:r>
              <a:endParaRPr b="0" lang="es-ES" sz="1200" spc="-1" strike="noStrike">
                <a:latin typeface="Arial"/>
              </a:endParaRPr>
            </a:p>
          </p:txBody>
        </p:sp>
        <p:sp>
          <p:nvSpPr>
            <p:cNvPr id="305" name="CustomShape 25"/>
            <p:cNvSpPr/>
            <p:nvPr/>
          </p:nvSpPr>
          <p:spPr>
            <a:xfrm>
              <a:off x="1893600" y="1453680"/>
              <a:ext cx="581760" cy="401760"/>
            </a:xfrm>
            <a:prstGeom prst="octagon">
              <a:avLst>
                <a:gd name="adj" fmla="val 29289"/>
              </a:avLst>
            </a:prstGeom>
            <a:noFill/>
            <a:ln>
              <a:round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4000" spc="-1" strike="noStrike">
                  <a:solidFill>
                    <a:srgbClr val="ffffff"/>
                  </a:solidFill>
                  <a:latin typeface="Century Gothic"/>
                </a:rPr>
                <a:t>1</a:t>
              </a:r>
              <a:endParaRPr b="0" lang="es-ES" sz="4000" spc="-1" strike="noStrike">
                <a:latin typeface="Arial"/>
              </a:endParaRPr>
            </a:p>
          </p:txBody>
        </p:sp>
      </p:grpSp>
      <p:sp>
        <p:nvSpPr>
          <p:cNvPr id="306" name="CustomShape 26"/>
          <p:cNvSpPr/>
          <p:nvPr/>
        </p:nvSpPr>
        <p:spPr>
          <a:xfrm>
            <a:off x="3452040" y="1392480"/>
            <a:ext cx="826200" cy="4744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800" spc="-1" strike="noStrike">
                <a:solidFill>
                  <a:srgbClr val="171717"/>
                </a:solidFill>
                <a:latin typeface="Century Gothic"/>
              </a:rPr>
              <a:t>activador</a:t>
            </a:r>
            <a:endParaRPr b="0" lang="es-ES" sz="800" spc="-1" strike="noStrike">
              <a:latin typeface="Arial"/>
            </a:endParaRPr>
          </a:p>
        </p:txBody>
      </p:sp>
      <p:grpSp>
        <p:nvGrpSpPr>
          <p:cNvPr id="307" name="Group 27"/>
          <p:cNvGrpSpPr/>
          <p:nvPr/>
        </p:nvGrpSpPr>
        <p:grpSpPr>
          <a:xfrm>
            <a:off x="2046240" y="4713480"/>
            <a:ext cx="3023640" cy="1292400"/>
            <a:chOff x="2046240" y="4713480"/>
            <a:chExt cx="3023640" cy="1292400"/>
          </a:xfrm>
        </p:grpSpPr>
        <p:sp>
          <p:nvSpPr>
            <p:cNvPr id="308" name="CustomShape 28"/>
            <p:cNvSpPr/>
            <p:nvPr/>
          </p:nvSpPr>
          <p:spPr>
            <a:xfrm>
              <a:off x="2719080" y="4713480"/>
              <a:ext cx="225936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</a:rPr>
                <a:t>Recogida documentación</a:t>
              </a:r>
              <a:endParaRPr b="0" lang="es-ES" sz="1200" spc="-1" strike="noStrike">
                <a:latin typeface="Arial"/>
              </a:endParaRPr>
            </a:p>
          </p:txBody>
        </p:sp>
        <p:grpSp>
          <p:nvGrpSpPr>
            <p:cNvPr id="309" name="Group 29"/>
            <p:cNvGrpSpPr/>
            <p:nvPr/>
          </p:nvGrpSpPr>
          <p:grpSpPr>
            <a:xfrm>
              <a:off x="2046240" y="4986360"/>
              <a:ext cx="3023640" cy="1019520"/>
              <a:chOff x="2046240" y="4986360"/>
              <a:chExt cx="3023640" cy="1019520"/>
            </a:xfrm>
          </p:grpSpPr>
          <p:sp>
            <p:nvSpPr>
              <p:cNvPr id="310" name="CustomShape 30"/>
              <p:cNvSpPr/>
              <p:nvPr/>
            </p:nvSpPr>
            <p:spPr>
              <a:xfrm>
                <a:off x="2046240" y="5269320"/>
                <a:ext cx="576360" cy="452160"/>
              </a:xfrm>
              <a:prstGeom prst="octagon">
                <a:avLst>
                  <a:gd name="adj" fmla="val 29289"/>
                </a:avLst>
              </a:prstGeom>
              <a:noFill/>
              <a:ln>
                <a:round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s-ES" sz="4000" spc="-1" strike="noStrike">
                    <a:solidFill>
                      <a:srgbClr val="ffffff"/>
                    </a:solidFill>
                    <a:latin typeface="Century Gothic"/>
                  </a:rPr>
                  <a:t>2</a:t>
                </a:r>
                <a:endParaRPr b="0" lang="es-ES" sz="4000" spc="-1" strike="noStrike">
                  <a:latin typeface="Arial"/>
                </a:endParaRPr>
              </a:p>
            </p:txBody>
          </p:sp>
          <p:grpSp>
            <p:nvGrpSpPr>
              <p:cNvPr id="311" name="Group 31"/>
              <p:cNvGrpSpPr/>
              <p:nvPr/>
            </p:nvGrpSpPr>
            <p:grpSpPr>
              <a:xfrm>
                <a:off x="2651400" y="4986360"/>
                <a:ext cx="2418480" cy="1019520"/>
                <a:chOff x="2651400" y="4986360"/>
                <a:chExt cx="2418480" cy="1019520"/>
              </a:xfrm>
            </p:grpSpPr>
            <p:grpSp>
              <p:nvGrpSpPr>
                <p:cNvPr id="312" name="Group 32"/>
                <p:cNvGrpSpPr/>
                <p:nvPr/>
              </p:nvGrpSpPr>
              <p:grpSpPr>
                <a:xfrm>
                  <a:off x="2651400" y="4986360"/>
                  <a:ext cx="2418480" cy="1019520"/>
                  <a:chOff x="2651400" y="4986360"/>
                  <a:chExt cx="2418480" cy="1019520"/>
                </a:xfrm>
              </p:grpSpPr>
              <p:sp>
                <p:nvSpPr>
                  <p:cNvPr id="313" name="CustomShape 33"/>
                  <p:cNvSpPr/>
                  <p:nvPr/>
                </p:nvSpPr>
                <p:spPr>
                  <a:xfrm>
                    <a:off x="2651400" y="4986360"/>
                    <a:ext cx="2418480" cy="1019520"/>
                  </a:xfrm>
                  <a:prstGeom prst="roundRect">
                    <a:avLst>
                      <a:gd name="adj" fmla="val 16667"/>
                    </a:avLst>
                  </a:prstGeom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  <p:sp>
                <p:nvSpPr>
                  <p:cNvPr id="314" name="CustomShape 34"/>
                  <p:cNvSpPr/>
                  <p:nvPr/>
                </p:nvSpPr>
                <p:spPr>
                  <a:xfrm>
                    <a:off x="2827440" y="5127120"/>
                    <a:ext cx="931680" cy="632520"/>
                  </a:xfrm>
                  <a:prstGeom prst="rect">
                    <a:avLst/>
                  </a:prstGeom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45000" bIns="45000" anchor="ctr"/>
                  <a:p>
                    <a:pPr algn="ctr"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</a:rPr>
                      <a:t>UI</a:t>
                    </a:r>
                    <a:endParaRPr b="0" lang="es-ES" sz="1800" spc="-1" strike="noStrike">
                      <a:latin typeface="Arial"/>
                    </a:endParaRPr>
                  </a:p>
                </p:txBody>
              </p:sp>
              <p:sp>
                <p:nvSpPr>
                  <p:cNvPr id="315" name="CustomShape 35"/>
                  <p:cNvSpPr/>
                  <p:nvPr/>
                </p:nvSpPr>
                <p:spPr>
                  <a:xfrm>
                    <a:off x="3935160" y="5127120"/>
                    <a:ext cx="931680" cy="632520"/>
                  </a:xfrm>
                  <a:prstGeom prst="rect">
                    <a:avLst/>
                  </a:prstGeom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45000" bIns="45000" anchor="ctr"/>
                  <a:p>
                    <a:pPr algn="ctr"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</a:rPr>
                      <a:t>B</a:t>
                    </a:r>
                    <a:endParaRPr b="0" lang="es-ES" sz="1800" spc="-1" strike="noStrike">
                      <a:latin typeface="Arial"/>
                    </a:endParaRPr>
                  </a:p>
                </p:txBody>
              </p:sp>
            </p:grpSp>
            <p:sp>
              <p:nvSpPr>
                <p:cNvPr id="316" name="CustomShape 36"/>
                <p:cNvSpPr/>
                <p:nvPr/>
              </p:nvSpPr>
              <p:spPr>
                <a:xfrm>
                  <a:off x="3435480" y="5209200"/>
                  <a:ext cx="826200" cy="474480"/>
                </a:xfrm>
                <a:prstGeom prst="rightArrow">
                  <a:avLst>
                    <a:gd name="adj1" fmla="val 50000"/>
                    <a:gd name="adj2" fmla="val 50000"/>
                  </a:avLst>
                </a:prstGeom>
                <a:solidFill>
                  <a:srgbClr val="ffff00"/>
                </a:solidFill>
                <a:ln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lIns="90000" rIns="90000" tIns="45000" bIns="45000" anchor="ctr"/>
                <a:p>
                  <a:pPr algn="ctr">
                    <a:lnSpc>
                      <a:spcPct val="100000"/>
                    </a:lnSpc>
                  </a:pPr>
                  <a:r>
                    <a:rPr b="0" lang="es-ES" sz="800" spc="-1" strike="noStrike">
                      <a:solidFill>
                        <a:srgbClr val="171717"/>
                      </a:solidFill>
                      <a:latin typeface="Century Gothic"/>
                    </a:rPr>
                    <a:t>activador</a:t>
                  </a:r>
                  <a:endParaRPr b="0" lang="es-ES" sz="800" spc="-1" strike="noStrike">
                    <a:latin typeface="Arial"/>
                  </a:endParaRPr>
                </a:p>
              </p:txBody>
            </p:sp>
          </p:grpSp>
        </p:grpSp>
      </p:grpSp>
      <p:sp>
        <p:nvSpPr>
          <p:cNvPr id="317" name="CustomShape 37"/>
          <p:cNvSpPr/>
          <p:nvPr/>
        </p:nvSpPr>
        <p:spPr>
          <a:xfrm rot="5400000">
            <a:off x="1010520" y="1901520"/>
            <a:ext cx="3364200" cy="3417480"/>
          </a:xfrm>
          <a:prstGeom prst="bentConnector3">
            <a:avLst>
              <a:gd name="adj1" fmla="val 13155"/>
            </a:avLst>
          </a:pr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318" name="CustomShape 38"/>
          <p:cNvSpPr/>
          <p:nvPr/>
        </p:nvSpPr>
        <p:spPr>
          <a:xfrm>
            <a:off x="9296280" y="6160320"/>
            <a:ext cx="17272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319" name="CustomShape 39"/>
          <p:cNvSpPr/>
          <p:nvPr/>
        </p:nvSpPr>
        <p:spPr>
          <a:xfrm>
            <a:off x="9296280" y="6553080"/>
            <a:ext cx="17272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tx1"/>
            </a:solidFill>
            <a:round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320" name="CustomShape 40"/>
          <p:cNvSpPr/>
          <p:nvPr/>
        </p:nvSpPr>
        <p:spPr>
          <a:xfrm>
            <a:off x="9198360" y="5867640"/>
            <a:ext cx="10123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Datos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321" name="CustomShape 41"/>
          <p:cNvSpPr/>
          <p:nvPr/>
        </p:nvSpPr>
        <p:spPr>
          <a:xfrm>
            <a:off x="9198360" y="6287760"/>
            <a:ext cx="10123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Procesos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322" name="CustomShape 42"/>
          <p:cNvSpPr/>
          <p:nvPr/>
        </p:nvSpPr>
        <p:spPr>
          <a:xfrm>
            <a:off x="2306880" y="2499840"/>
            <a:ext cx="3256560" cy="2142720"/>
          </a:xfrm>
          <a:prstGeom prst="mathMultiply">
            <a:avLst>
              <a:gd name="adj1" fmla="val 2352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No hay comunicación directa entre procesos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323" name="CustomShape 43"/>
          <p:cNvSpPr/>
          <p:nvPr/>
        </p:nvSpPr>
        <p:spPr>
          <a:xfrm>
            <a:off x="6433560" y="3232440"/>
            <a:ext cx="304992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200" spc="-1" strike="noStrike">
                <a:solidFill>
                  <a:srgbClr val="ffffff"/>
                </a:solidFill>
                <a:latin typeface="Century Gothic"/>
              </a:rPr>
              <a:t>¿Cómo se recupera la información entre procesos del workflow?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324" name="CustomShape 44"/>
          <p:cNvSpPr/>
          <p:nvPr/>
        </p:nvSpPr>
        <p:spPr>
          <a:xfrm>
            <a:off x="5070600" y="2174760"/>
            <a:ext cx="1188360" cy="1146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11240">
            <a:solidFill>
              <a:schemeClr val="accent4">
                <a:lumMod val="40000"/>
                <a:lumOff val="60000"/>
              </a:schemeClr>
            </a:solidFill>
            <a:round/>
            <a:headEnd len="med" type="triangle" w="med"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325" name="CustomShape 45"/>
          <p:cNvSpPr/>
          <p:nvPr/>
        </p:nvSpPr>
        <p:spPr>
          <a:xfrm flipV="1">
            <a:off x="5070600" y="2485080"/>
            <a:ext cx="1241280" cy="1241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11240">
            <a:solidFill>
              <a:schemeClr val="accent4">
                <a:lumMod val="40000"/>
                <a:lumOff val="60000"/>
              </a:schemeClr>
            </a:solidFill>
            <a:round/>
            <a:headEnd len="med" type="triangle" w="med"/>
            <a:tailEnd len="med" type="triangle" w="med"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8868600" y="28954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Monitor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3724920" y="28954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Broker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1330560" y="28954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329" name="CustomShape 4"/>
          <p:cNvSpPr/>
          <p:nvPr/>
        </p:nvSpPr>
        <p:spPr>
          <a:xfrm>
            <a:off x="6283440" y="28954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Director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330" name="CustomShape 5"/>
          <p:cNvSpPr/>
          <p:nvPr/>
        </p:nvSpPr>
        <p:spPr>
          <a:xfrm>
            <a:off x="4191120" y="1295280"/>
            <a:ext cx="3276360" cy="6854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0f282a"/>
                </a:solidFill>
                <a:latin typeface="Century Gothic"/>
              </a:rPr>
              <a:t>Los 4 procesos del sistema de workflows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1905120" y="99072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pic>
        <p:nvPicPr>
          <p:cNvPr id="332" name="Imagen 2" descr=""/>
          <p:cNvPicPr/>
          <p:nvPr/>
        </p:nvPicPr>
        <p:blipFill>
          <a:blip r:embed="rId1"/>
          <a:stretch/>
        </p:blipFill>
        <p:spPr>
          <a:xfrm>
            <a:off x="152280" y="165600"/>
            <a:ext cx="1603440" cy="1649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Picture 2" descr=""/>
          <p:cNvPicPr/>
          <p:nvPr/>
        </p:nvPicPr>
        <p:blipFill>
          <a:blip r:embed="rId1"/>
          <a:stretch/>
        </p:blipFill>
        <p:spPr>
          <a:xfrm>
            <a:off x="7543800" y="2057400"/>
            <a:ext cx="3123720" cy="3123720"/>
          </a:xfrm>
          <a:prstGeom prst="rect">
            <a:avLst/>
          </a:prstGeom>
          <a:ln>
            <a:noFill/>
          </a:ln>
        </p:spPr>
      </p:pic>
      <p:pic>
        <p:nvPicPr>
          <p:cNvPr id="334" name="Imagen 4" descr=""/>
          <p:cNvPicPr/>
          <p:nvPr/>
        </p:nvPicPr>
        <p:blipFill>
          <a:blip r:embed="rId2"/>
          <a:stretch/>
        </p:blipFill>
        <p:spPr>
          <a:xfrm>
            <a:off x="1295280" y="2590920"/>
            <a:ext cx="3504960" cy="2332080"/>
          </a:xfrm>
          <a:prstGeom prst="rect">
            <a:avLst/>
          </a:prstGeom>
          <a:ln>
            <a:noFill/>
          </a:ln>
        </p:spPr>
      </p:pic>
      <p:sp>
        <p:nvSpPr>
          <p:cNvPr id="335" name="CustomShape 1"/>
          <p:cNvSpPr/>
          <p:nvPr/>
        </p:nvSpPr>
        <p:spPr>
          <a:xfrm>
            <a:off x="1559160" y="1557720"/>
            <a:ext cx="240012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ffffff"/>
                </a:solidFill>
                <a:latin typeface="Century Gothic"/>
              </a:rPr>
              <a:t>PROCESOS</a:t>
            </a:r>
            <a:endParaRPr b="0" lang="es-ES" sz="2800" spc="-1" strike="noStrike"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7696080" y="1534320"/>
            <a:ext cx="281916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ffffff"/>
                </a:solidFill>
                <a:latin typeface="Century Gothic"/>
              </a:rPr>
              <a:t>WORKFLOWS</a:t>
            </a:r>
            <a:endParaRPr b="0" lang="es-ES" sz="2800" spc="-1" strike="noStrike">
              <a:latin typeface="Arial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1219320" y="5257800"/>
            <a:ext cx="3733560" cy="57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</a:rPr>
              <a:t>Realizar todo el tratamiento de la información de la Corporación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38" name="CustomShape 4"/>
          <p:cNvSpPr/>
          <p:nvPr/>
        </p:nvSpPr>
        <p:spPr>
          <a:xfrm>
            <a:off x="7086600" y="5225400"/>
            <a:ext cx="3733560" cy="57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</a:rPr>
              <a:t>Coordinar, organizar y supervisar los procesos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39" name="CustomShape 5"/>
          <p:cNvSpPr/>
          <p:nvPr/>
        </p:nvSpPr>
        <p:spPr>
          <a:xfrm rot="1551000">
            <a:off x="10501200" y="5875560"/>
            <a:ext cx="826200" cy="4744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6"/>
          <p:cNvSpPr/>
          <p:nvPr/>
        </p:nvSpPr>
        <p:spPr>
          <a:xfrm>
            <a:off x="4038480" y="487800"/>
            <a:ext cx="400032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ffffff"/>
                </a:solidFill>
                <a:latin typeface="Century Gothic"/>
              </a:rPr>
              <a:t>¿Cuál es el rol de:</a:t>
            </a:r>
            <a:endParaRPr b="0" lang="es-ES" sz="2800" spc="-1" strike="noStrike"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0" i="1" lang="en-US" sz="6000" spc="-1" strike="noStrike">
                <a:solidFill>
                  <a:srgbClr val="f5e2a9"/>
                </a:solidFill>
                <a:latin typeface="Century Gothic"/>
              </a:rPr>
              <a:t>Antway</a:t>
            </a:r>
            <a:r>
              <a:rPr b="0" lang="en-US" sz="6000" spc="-1" strike="noStrike">
                <a:solidFill>
                  <a:srgbClr val="ebebeb"/>
                </a:solidFill>
                <a:latin typeface="Century Gothic"/>
              </a:rPr>
              <a:t> </a:t>
            </a:r>
            <a:br/>
            <a:br/>
            <a:r>
              <a:rPr b="0" lang="en-US" sz="4800" spc="-1" strike="noStrike">
                <a:solidFill>
                  <a:srgbClr val="ebebeb"/>
                </a:solidFill>
                <a:latin typeface="Century Gothic"/>
              </a:rPr>
              <a:t>La nueva Arquitectura</a:t>
            </a:r>
            <a:br/>
            <a:r>
              <a:rPr b="0" lang="en-US" sz="4800" spc="-1" strike="noStrike">
                <a:solidFill>
                  <a:srgbClr val="ebebeb"/>
                </a:solidFill>
                <a:latin typeface="Century Gothic"/>
              </a:rPr>
              <a:t>de Software del IMHab</a:t>
            </a:r>
            <a:endParaRPr b="0" lang="en-US" sz="4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Picture 2" descr=""/>
          <p:cNvPicPr/>
          <p:nvPr/>
        </p:nvPicPr>
        <p:blipFill>
          <a:blip r:embed="rId1"/>
          <a:stretch/>
        </p:blipFill>
        <p:spPr>
          <a:xfrm>
            <a:off x="762120" y="1894680"/>
            <a:ext cx="3123720" cy="3123720"/>
          </a:xfrm>
          <a:prstGeom prst="rect">
            <a:avLst/>
          </a:prstGeom>
          <a:ln>
            <a:noFill/>
          </a:ln>
        </p:spPr>
      </p:pic>
      <p:sp>
        <p:nvSpPr>
          <p:cNvPr id="342" name="CustomShape 1"/>
          <p:cNvSpPr/>
          <p:nvPr/>
        </p:nvSpPr>
        <p:spPr>
          <a:xfrm>
            <a:off x="914400" y="1371600"/>
            <a:ext cx="281916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ffffff"/>
                </a:solidFill>
                <a:latin typeface="Century Gothic"/>
              </a:rPr>
              <a:t>WORKFLOWS</a:t>
            </a:r>
            <a:endParaRPr b="0" lang="es-ES" sz="2800" spc="-1" strike="noStrike">
              <a:latin typeface="Arial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304920" y="5063040"/>
            <a:ext cx="3733560" cy="57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</a:rPr>
              <a:t>Coordinar, organizar y supervisar los procesos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44" name="CustomShape 3"/>
          <p:cNvSpPr/>
          <p:nvPr/>
        </p:nvSpPr>
        <p:spPr>
          <a:xfrm>
            <a:off x="5486400" y="1295280"/>
            <a:ext cx="5105160" cy="313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00"/>
                </a:solidFill>
                <a:latin typeface="Century Gothic"/>
              </a:rPr>
              <a:t>El workflow organiza los procesos</a:t>
            </a:r>
            <a:endParaRPr b="0" lang="es-ES" sz="20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Orden de ejecución</a:t>
            </a:r>
            <a:endParaRPr b="0" lang="es-ES" sz="20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Prioridad</a:t>
            </a:r>
            <a:endParaRPr b="0" lang="es-ES" sz="20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Caducidad</a:t>
            </a:r>
            <a:endParaRPr b="0" lang="es-ES" sz="20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Activación</a:t>
            </a:r>
            <a:endParaRPr b="0" lang="es-ES" sz="20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Suspensión</a:t>
            </a:r>
            <a:endParaRPr b="0" lang="es-ES" sz="20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Hibernación</a:t>
            </a:r>
            <a:endParaRPr b="0" lang="es-ES" sz="20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Versionado</a:t>
            </a:r>
            <a:endParaRPr b="0" lang="es-ES" sz="20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Etc.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CustomShape 1"/>
          <p:cNvSpPr/>
          <p:nvPr/>
        </p:nvSpPr>
        <p:spPr>
          <a:xfrm>
            <a:off x="914400" y="1371600"/>
            <a:ext cx="281916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2800" spc="-1" strike="noStrike">
                <a:solidFill>
                  <a:srgbClr val="ffffff"/>
                </a:solidFill>
                <a:latin typeface="Century Gothic"/>
              </a:rPr>
              <a:t>WORKFLOWS</a:t>
            </a:r>
            <a:endParaRPr b="0" lang="es-ES" sz="2800" spc="-1" strike="noStrike">
              <a:latin typeface="Arial"/>
            </a:endParaRPr>
          </a:p>
        </p:txBody>
      </p:sp>
      <p:pic>
        <p:nvPicPr>
          <p:cNvPr id="346" name="Imagen 3" descr=""/>
          <p:cNvPicPr/>
          <p:nvPr/>
        </p:nvPicPr>
        <p:blipFill>
          <a:blip r:embed="rId1"/>
          <a:stretch/>
        </p:blipFill>
        <p:spPr>
          <a:xfrm>
            <a:off x="380880" y="2209680"/>
            <a:ext cx="3580920" cy="2148480"/>
          </a:xfrm>
          <a:prstGeom prst="rect">
            <a:avLst/>
          </a:prstGeom>
          <a:ln>
            <a:noFill/>
          </a:ln>
        </p:spPr>
      </p:pic>
      <p:pic>
        <p:nvPicPr>
          <p:cNvPr id="347" name="Imagen 4" descr=""/>
          <p:cNvPicPr/>
          <p:nvPr/>
        </p:nvPicPr>
        <p:blipFill>
          <a:blip r:embed="rId2"/>
          <a:stretch/>
        </p:blipFill>
        <p:spPr>
          <a:xfrm>
            <a:off x="6934320" y="947520"/>
            <a:ext cx="4950000" cy="2463480"/>
          </a:xfrm>
          <a:prstGeom prst="rect">
            <a:avLst/>
          </a:prstGeom>
          <a:ln>
            <a:noFill/>
          </a:ln>
        </p:spPr>
      </p:pic>
      <p:pic>
        <p:nvPicPr>
          <p:cNvPr id="348" name="Gráfico 6" descr=""/>
          <p:cNvPicPr/>
          <p:nvPr/>
        </p:nvPicPr>
        <p:blipFill>
          <a:blip r:embed="rId3"/>
          <a:stretch/>
        </p:blipFill>
        <p:spPr>
          <a:xfrm>
            <a:off x="5105520" y="2362320"/>
            <a:ext cx="2437920" cy="2437920"/>
          </a:xfrm>
          <a:prstGeom prst="rect">
            <a:avLst/>
          </a:prstGeom>
          <a:ln>
            <a:noFill/>
          </a:ln>
        </p:spPr>
      </p:pic>
      <p:sp>
        <p:nvSpPr>
          <p:cNvPr id="349" name="CustomShape 2"/>
          <p:cNvSpPr/>
          <p:nvPr/>
        </p:nvSpPr>
        <p:spPr>
          <a:xfrm>
            <a:off x="228600" y="4373280"/>
            <a:ext cx="5105160" cy="191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00"/>
                </a:solidFill>
                <a:latin typeface="Century Gothic"/>
              </a:rPr>
              <a:t>El workflow se entiende muy bien con otros workflows y/o procesos.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En tiempo de diseño se establece el flujo de trabajo, el orden, y los mecanismos para comunicarse.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350" name="CustomShape 3"/>
          <p:cNvSpPr/>
          <p:nvPr/>
        </p:nvSpPr>
        <p:spPr>
          <a:xfrm>
            <a:off x="5943600" y="4681080"/>
            <a:ext cx="5788080" cy="161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00"/>
                </a:solidFill>
                <a:latin typeface="Century Gothic"/>
              </a:rPr>
              <a:t>Al workflow le cuesta más interaccionar con actores humanos.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Errores de entrada de datos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Alteración del orden de ejecución, etc.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00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00"/>
                </a:solidFill>
                <a:latin typeface="Century Gothic"/>
              </a:rPr>
              <a:t>Solución: el servicio </a:t>
            </a:r>
            <a:r>
              <a:rPr b="1" lang="es-ES" sz="2000" spc="-1" strike="noStrike">
                <a:solidFill>
                  <a:srgbClr val="ffff00"/>
                </a:solidFill>
                <a:latin typeface="Century Gothic"/>
              </a:rPr>
              <a:t>broker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351" name="CustomShape 4"/>
          <p:cNvSpPr/>
          <p:nvPr/>
        </p:nvSpPr>
        <p:spPr>
          <a:xfrm rot="1551000">
            <a:off x="11187000" y="6220800"/>
            <a:ext cx="826200" cy="4744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5943600" y="327672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53" name="Imagen 2" descr=""/>
          <p:cNvPicPr/>
          <p:nvPr/>
        </p:nvPicPr>
        <p:blipFill>
          <a:blip r:embed="rId1"/>
          <a:stretch/>
        </p:blipFill>
        <p:spPr>
          <a:xfrm>
            <a:off x="685800" y="1295280"/>
            <a:ext cx="1676160" cy="1261800"/>
          </a:xfrm>
          <a:prstGeom prst="rect">
            <a:avLst/>
          </a:prstGeom>
          <a:ln>
            <a:noFill/>
          </a:ln>
        </p:spPr>
      </p:pic>
      <p:sp>
        <p:nvSpPr>
          <p:cNvPr id="354" name="CustomShape 2"/>
          <p:cNvSpPr/>
          <p:nvPr/>
        </p:nvSpPr>
        <p:spPr>
          <a:xfrm>
            <a:off x="3429000" y="710640"/>
            <a:ext cx="3733560" cy="155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</a:rPr>
              <a:t>Un actor humano necesita localizar un punto de entrada dentro de un aplicativo dado.</a:t>
            </a:r>
            <a:endParaRPr b="0" lang="es-E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</a:rPr>
              <a:t>Puede que desconozca la fase en que se encuentra un acto que inicia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55" name="CustomShape 3"/>
          <p:cNvSpPr/>
          <p:nvPr/>
        </p:nvSpPr>
        <p:spPr>
          <a:xfrm>
            <a:off x="990720" y="4384080"/>
            <a:ext cx="3733560" cy="130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600" spc="-1" strike="noStrike">
                <a:solidFill>
                  <a:srgbClr val="ffffff"/>
                </a:solidFill>
                <a:latin typeface="Century Gothic"/>
              </a:rPr>
              <a:t>Programa de averías</a:t>
            </a:r>
            <a:r>
              <a:rPr b="0" lang="es-ES" sz="1600" spc="-1" strike="noStrike">
                <a:solidFill>
                  <a:srgbClr val="ffffff"/>
                </a:solidFill>
                <a:latin typeface="Century Gothic"/>
              </a:rPr>
              <a:t>. El usuario que llama ¿se refiere a una avería ya en curso o se trata de un nuevo proceso?</a:t>
            </a:r>
            <a:endParaRPr b="0" lang="es-E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600" spc="-1" strike="noStrike">
                <a:solidFill>
                  <a:srgbClr val="ffffff"/>
                </a:solidFill>
                <a:latin typeface="Century Gothic"/>
              </a:rPr>
              <a:t>Si se equivoca duplicará la información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56" name="CustomShape 4"/>
          <p:cNvSpPr/>
          <p:nvPr/>
        </p:nvSpPr>
        <p:spPr>
          <a:xfrm>
            <a:off x="6781680" y="4495680"/>
            <a:ext cx="4571640" cy="130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600" spc="-1" strike="noStrike">
                <a:solidFill>
                  <a:srgbClr val="ffffff"/>
                </a:solidFill>
                <a:latin typeface="Century Gothic"/>
              </a:rPr>
              <a:t>Programa de prevención de blanqueo</a:t>
            </a:r>
            <a:r>
              <a:rPr b="0" lang="es-ES" sz="1600" spc="-1" strike="noStrike">
                <a:solidFill>
                  <a:srgbClr val="ffffff"/>
                </a:solidFill>
                <a:latin typeface="Century Gothic"/>
              </a:rPr>
              <a:t>. El funcionario que atienda puede desconocer si el expediente ya está en marcha</a:t>
            </a:r>
            <a:endParaRPr b="0" lang="es-E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600" spc="-1" strike="noStrike">
                <a:solidFill>
                  <a:srgbClr val="ffffff"/>
                </a:solidFill>
                <a:latin typeface="Century Gothic"/>
              </a:rPr>
              <a:t>Se crearían dos expedientes del mismo proceso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57" name="CustomShape 5"/>
          <p:cNvSpPr/>
          <p:nvPr/>
        </p:nvSpPr>
        <p:spPr>
          <a:xfrm>
            <a:off x="5029200" y="3657600"/>
            <a:ext cx="13068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Ejemplos:</a:t>
            </a:r>
            <a:endParaRPr b="0" lang="es-ES" sz="1800" spc="-1" strike="noStrike">
              <a:latin typeface="Arial"/>
            </a:endParaRPr>
          </a:p>
        </p:txBody>
      </p:sp>
      <p:pic>
        <p:nvPicPr>
          <p:cNvPr id="358" name="Imagen 9" descr=""/>
          <p:cNvPicPr/>
          <p:nvPr/>
        </p:nvPicPr>
        <p:blipFill>
          <a:blip r:embed="rId2"/>
          <a:stretch/>
        </p:blipFill>
        <p:spPr>
          <a:xfrm>
            <a:off x="7543800" y="1266120"/>
            <a:ext cx="2308320" cy="2962080"/>
          </a:xfrm>
          <a:prstGeom prst="rect">
            <a:avLst/>
          </a:prstGeom>
          <a:ln>
            <a:noFill/>
          </a:ln>
        </p:spPr>
      </p:pic>
      <p:sp>
        <p:nvSpPr>
          <p:cNvPr id="359" name="CustomShape 6"/>
          <p:cNvSpPr/>
          <p:nvPr/>
        </p:nvSpPr>
        <p:spPr>
          <a:xfrm>
            <a:off x="10210680" y="1522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Broker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Imagen 1" descr=""/>
          <p:cNvPicPr/>
          <p:nvPr/>
        </p:nvPicPr>
        <p:blipFill>
          <a:blip r:embed="rId1"/>
          <a:stretch/>
        </p:blipFill>
        <p:spPr>
          <a:xfrm>
            <a:off x="685800" y="1295280"/>
            <a:ext cx="1676160" cy="1261800"/>
          </a:xfrm>
          <a:prstGeom prst="rect">
            <a:avLst/>
          </a:prstGeom>
          <a:ln>
            <a:noFill/>
          </a:ln>
        </p:spPr>
      </p:pic>
      <p:sp>
        <p:nvSpPr>
          <p:cNvPr id="361" name="CustomShape 1"/>
          <p:cNvSpPr/>
          <p:nvPr/>
        </p:nvSpPr>
        <p:spPr>
          <a:xfrm>
            <a:off x="2362320" y="533520"/>
            <a:ext cx="6781320" cy="82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</a:rPr>
              <a:t>Ejemplo de funcionalidad del servicio bróker. </a:t>
            </a:r>
            <a:endParaRPr b="0" lang="es-E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</a:rPr>
              <a:t>Prevención del blanqueo</a:t>
            </a:r>
            <a:endParaRPr b="0" lang="es-E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</a:rPr>
              <a:t>El usuario (actor humano: “¿Me deja ver su pasaporte por favor?”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62" name="CustomShape 2"/>
          <p:cNvSpPr/>
          <p:nvPr/>
        </p:nvSpPr>
        <p:spPr>
          <a:xfrm>
            <a:off x="3124080" y="2130840"/>
            <a:ext cx="4266720" cy="1602360"/>
          </a:xfrm>
          <a:prstGeom prst="rect">
            <a:avLst/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3"/>
          <p:cNvSpPr/>
          <p:nvPr/>
        </p:nvSpPr>
        <p:spPr>
          <a:xfrm>
            <a:off x="3273840" y="2394360"/>
            <a:ext cx="2153880" cy="5770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Localizador:</a:t>
            </a:r>
            <a:endParaRPr b="0" lang="es-E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(DNI, pasaporte, etc.)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364" name="CustomShape 4"/>
          <p:cNvSpPr/>
          <p:nvPr/>
        </p:nvSpPr>
        <p:spPr>
          <a:xfrm>
            <a:off x="5638680" y="2394360"/>
            <a:ext cx="1523520" cy="5770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AB-88-33-FADS</a:t>
            </a:r>
            <a:endParaRPr b="0" lang="es-ES" sz="1200" spc="-1" strike="noStrike">
              <a:latin typeface="Arial"/>
            </a:endParaRPr>
          </a:p>
        </p:txBody>
      </p:sp>
      <p:sp>
        <p:nvSpPr>
          <p:cNvPr id="365" name="CustomShape 5"/>
          <p:cNvSpPr/>
          <p:nvPr/>
        </p:nvSpPr>
        <p:spPr>
          <a:xfrm rot="5400000">
            <a:off x="4846320" y="3643200"/>
            <a:ext cx="687960" cy="4744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6"/>
          <p:cNvSpPr/>
          <p:nvPr/>
        </p:nvSpPr>
        <p:spPr>
          <a:xfrm>
            <a:off x="3124080" y="4310280"/>
            <a:ext cx="4266720" cy="1602360"/>
          </a:xfrm>
          <a:prstGeom prst="rect">
            <a:avLst/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367" name="Group 7"/>
          <p:cNvGrpSpPr/>
          <p:nvPr/>
        </p:nvGrpSpPr>
        <p:grpSpPr>
          <a:xfrm>
            <a:off x="3552120" y="4556160"/>
            <a:ext cx="3276360" cy="304560"/>
            <a:chOff x="3552120" y="4556160"/>
            <a:chExt cx="3276360" cy="304560"/>
          </a:xfrm>
        </p:grpSpPr>
        <p:sp>
          <p:nvSpPr>
            <p:cNvPr id="368" name="CustomShape 8"/>
            <p:cNvSpPr/>
            <p:nvPr/>
          </p:nvSpPr>
          <p:spPr>
            <a:xfrm>
              <a:off x="3552120" y="4556160"/>
              <a:ext cx="1294920" cy="30168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</a:rPr>
                <a:t>Dimitri Marnov</a:t>
              </a:r>
              <a:endParaRPr b="0" lang="es-ES" sz="1200" spc="-1" strike="noStrike">
                <a:latin typeface="Arial"/>
              </a:endParaRPr>
            </a:p>
          </p:txBody>
        </p:sp>
        <p:sp>
          <p:nvSpPr>
            <p:cNvPr id="369" name="CustomShape 9"/>
            <p:cNvSpPr/>
            <p:nvPr/>
          </p:nvSpPr>
          <p:spPr>
            <a:xfrm>
              <a:off x="4867920" y="4556160"/>
              <a:ext cx="1045800" cy="30168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</a:rPr>
                <a:t>20/06/2018</a:t>
              </a:r>
              <a:endParaRPr b="0" lang="es-ES" sz="1200" spc="-1" strike="noStrike">
                <a:latin typeface="Arial"/>
              </a:endParaRPr>
            </a:p>
          </p:txBody>
        </p:sp>
        <p:sp>
          <p:nvSpPr>
            <p:cNvPr id="370" name="CustomShape 10"/>
            <p:cNvSpPr/>
            <p:nvPr/>
          </p:nvSpPr>
          <p:spPr>
            <a:xfrm>
              <a:off x="5934960" y="4559040"/>
              <a:ext cx="893520" cy="30168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</a:rPr>
                <a:t>En curso</a:t>
              </a:r>
              <a:endParaRPr b="0" lang="es-ES" sz="1200" spc="-1" strike="noStrike">
                <a:latin typeface="Arial"/>
              </a:endParaRPr>
            </a:p>
          </p:txBody>
        </p:sp>
      </p:grpSp>
      <p:sp>
        <p:nvSpPr>
          <p:cNvPr id="371" name="CustomShape 11"/>
          <p:cNvSpPr/>
          <p:nvPr/>
        </p:nvSpPr>
        <p:spPr>
          <a:xfrm>
            <a:off x="5388120" y="5567760"/>
            <a:ext cx="1904760" cy="3016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s-ES" sz="1200" spc="-1" strike="noStrike">
                <a:solidFill>
                  <a:srgbClr val="ffffff"/>
                </a:solidFill>
                <a:latin typeface="Century Gothic"/>
              </a:rPr>
              <a:t>Nuevo procedimiento</a:t>
            </a:r>
            <a:endParaRPr b="0" lang="es-ES" sz="1200" spc="-1" strike="noStrike">
              <a:latin typeface="Arial"/>
            </a:endParaRPr>
          </a:p>
        </p:txBody>
      </p:sp>
      <p:grpSp>
        <p:nvGrpSpPr>
          <p:cNvPr id="372" name="Group 12"/>
          <p:cNvGrpSpPr/>
          <p:nvPr/>
        </p:nvGrpSpPr>
        <p:grpSpPr>
          <a:xfrm>
            <a:off x="3552120" y="4951440"/>
            <a:ext cx="3276360" cy="304560"/>
            <a:chOff x="3552120" y="4951440"/>
            <a:chExt cx="3276360" cy="304560"/>
          </a:xfrm>
        </p:grpSpPr>
        <p:sp>
          <p:nvSpPr>
            <p:cNvPr id="373" name="CustomShape 13"/>
            <p:cNvSpPr/>
            <p:nvPr/>
          </p:nvSpPr>
          <p:spPr>
            <a:xfrm>
              <a:off x="3552120" y="4951440"/>
              <a:ext cx="1294920" cy="301680"/>
            </a:xfrm>
            <a:prstGeom prst="rect">
              <a:avLst/>
            </a:prstGeom>
            <a:solidFill>
              <a:srgbClr val="ff000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</a:rPr>
                <a:t>Dimitri Marnov</a:t>
              </a:r>
              <a:endParaRPr b="0" lang="es-ES" sz="1200" spc="-1" strike="noStrike">
                <a:latin typeface="Arial"/>
              </a:endParaRPr>
            </a:p>
          </p:txBody>
        </p:sp>
        <p:sp>
          <p:nvSpPr>
            <p:cNvPr id="374" name="CustomShape 14"/>
            <p:cNvSpPr/>
            <p:nvPr/>
          </p:nvSpPr>
          <p:spPr>
            <a:xfrm>
              <a:off x="4867920" y="4951440"/>
              <a:ext cx="1045800" cy="301680"/>
            </a:xfrm>
            <a:prstGeom prst="rect">
              <a:avLst/>
            </a:prstGeom>
            <a:solidFill>
              <a:srgbClr val="ff000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</a:rPr>
                <a:t>11/11/2016</a:t>
              </a:r>
              <a:endParaRPr b="0" lang="es-ES" sz="1200" spc="-1" strike="noStrike">
                <a:latin typeface="Arial"/>
              </a:endParaRPr>
            </a:p>
          </p:txBody>
        </p:sp>
        <p:sp>
          <p:nvSpPr>
            <p:cNvPr id="375" name="CustomShape 15"/>
            <p:cNvSpPr/>
            <p:nvPr/>
          </p:nvSpPr>
          <p:spPr>
            <a:xfrm>
              <a:off x="5934960" y="4954320"/>
              <a:ext cx="893520" cy="301680"/>
            </a:xfrm>
            <a:prstGeom prst="rect">
              <a:avLst/>
            </a:prstGeom>
            <a:solidFill>
              <a:srgbClr val="ff000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ES" sz="1200" spc="-1" strike="noStrike">
                  <a:solidFill>
                    <a:srgbClr val="ffffff"/>
                  </a:solidFill>
                  <a:latin typeface="Century Gothic"/>
                </a:rPr>
                <a:t>Negativo</a:t>
              </a:r>
              <a:endParaRPr b="0" lang="es-ES" sz="1200" spc="-1" strike="noStrike">
                <a:latin typeface="Arial"/>
              </a:endParaRPr>
            </a:p>
          </p:txBody>
        </p:sp>
      </p:grpSp>
      <p:sp>
        <p:nvSpPr>
          <p:cNvPr id="376" name="CustomShape 16"/>
          <p:cNvSpPr/>
          <p:nvPr/>
        </p:nvSpPr>
        <p:spPr>
          <a:xfrm>
            <a:off x="7412040" y="3781080"/>
            <a:ext cx="4190760" cy="106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</a:rPr>
              <a:t>Al seleccionar, el servicio bróker “intermediará” y localizará las actividades correspondientes de los workflows que correspondan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77" name="CustomShape 17"/>
          <p:cNvSpPr/>
          <p:nvPr/>
        </p:nvSpPr>
        <p:spPr>
          <a:xfrm rot="5400000">
            <a:off x="4846320" y="1726920"/>
            <a:ext cx="687960" cy="4744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8" name="CustomShape 18"/>
          <p:cNvSpPr/>
          <p:nvPr/>
        </p:nvSpPr>
        <p:spPr>
          <a:xfrm>
            <a:off x="7461720" y="5312880"/>
            <a:ext cx="4190760" cy="57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600" spc="-1" strike="noStrike">
                <a:solidFill>
                  <a:srgbClr val="ffff00"/>
                </a:solidFill>
                <a:latin typeface="Century Gothic"/>
              </a:rPr>
              <a:t>O se deja la opción de iniciar un nuevo proceso.</a:t>
            </a:r>
            <a:endParaRPr b="0" lang="es-ES" sz="1600" spc="-1" strike="noStrike">
              <a:latin typeface="Arial"/>
            </a:endParaRPr>
          </a:p>
        </p:txBody>
      </p:sp>
      <p:sp>
        <p:nvSpPr>
          <p:cNvPr id="379" name="CustomShape 19"/>
          <p:cNvSpPr/>
          <p:nvPr/>
        </p:nvSpPr>
        <p:spPr>
          <a:xfrm>
            <a:off x="10210680" y="19044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Broker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4387320" y="4636440"/>
            <a:ext cx="9705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Next</a:t>
            </a:r>
            <a:endParaRPr b="0" lang="es-ES" sz="1800" spc="-1" strike="noStrike">
              <a:latin typeface="Arial"/>
            </a:endParaRPr>
          </a:p>
        </p:txBody>
      </p:sp>
      <p:grpSp>
        <p:nvGrpSpPr>
          <p:cNvPr id="381" name="Group 2"/>
          <p:cNvGrpSpPr/>
          <p:nvPr/>
        </p:nvGrpSpPr>
        <p:grpSpPr>
          <a:xfrm>
            <a:off x="228600" y="990720"/>
            <a:ext cx="6400440" cy="4506480"/>
            <a:chOff x="228600" y="990720"/>
            <a:chExt cx="6400440" cy="4506480"/>
          </a:xfrm>
        </p:grpSpPr>
        <p:grpSp>
          <p:nvGrpSpPr>
            <p:cNvPr id="382" name="Group 3"/>
            <p:cNvGrpSpPr/>
            <p:nvPr/>
          </p:nvGrpSpPr>
          <p:grpSpPr>
            <a:xfrm>
              <a:off x="228600" y="1459080"/>
              <a:ext cx="5486040" cy="4038120"/>
              <a:chOff x="228600" y="1459080"/>
              <a:chExt cx="5486040" cy="4038120"/>
            </a:xfrm>
          </p:grpSpPr>
          <p:sp>
            <p:nvSpPr>
              <p:cNvPr id="383" name="CustomShape 4"/>
              <p:cNvSpPr/>
              <p:nvPr/>
            </p:nvSpPr>
            <p:spPr>
              <a:xfrm>
                <a:off x="228600" y="1459080"/>
                <a:ext cx="5486040" cy="403812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384" name="Group 5"/>
              <p:cNvGrpSpPr/>
              <p:nvPr/>
            </p:nvGrpSpPr>
            <p:grpSpPr>
              <a:xfrm>
                <a:off x="457200" y="1668600"/>
                <a:ext cx="4876560" cy="3614760"/>
                <a:chOff x="457200" y="1668600"/>
                <a:chExt cx="4876560" cy="3614760"/>
              </a:xfrm>
            </p:grpSpPr>
            <p:sp>
              <p:nvSpPr>
                <p:cNvPr id="385" name="CustomShape 6"/>
                <p:cNvSpPr/>
                <p:nvPr/>
              </p:nvSpPr>
              <p:spPr>
                <a:xfrm>
                  <a:off x="646920" y="1721880"/>
                  <a:ext cx="1372680" cy="91332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</a:rPr>
                    <a:t>Activadores</a:t>
                  </a:r>
                  <a:endParaRPr b="0" lang="es-ES" sz="1800" spc="-1" strike="noStrike">
                    <a:latin typeface="Arial"/>
                  </a:endParaRPr>
                </a:p>
                <a:p>
                  <a:pPr marL="285840" indent="-285480">
                    <a:lnSpc>
                      <a:spcPct val="100000"/>
                    </a:lnSpc>
                    <a:buClr>
                      <a:srgbClr val="ffffff"/>
                    </a:buClr>
                    <a:buFont typeface="Arial"/>
                    <a:buChar char="•"/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</a:rPr>
                    <a:t>Humano</a:t>
                  </a:r>
                  <a:endParaRPr b="0" lang="es-ES" sz="1800" spc="-1" strike="noStrike">
                    <a:latin typeface="Arial"/>
                  </a:endParaRPr>
                </a:p>
                <a:p>
                  <a:pPr marL="285840" indent="-285480">
                    <a:lnSpc>
                      <a:spcPct val="100000"/>
                    </a:lnSpc>
                    <a:buClr>
                      <a:srgbClr val="ffffff"/>
                    </a:buClr>
                    <a:buFont typeface="Arial"/>
                    <a:buChar char="•"/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</a:rPr>
                    <a:t>Activity</a:t>
                  </a:r>
                  <a:endParaRPr b="0" lang="es-ES" sz="1800" spc="-1" strike="noStrike">
                    <a:latin typeface="Arial"/>
                  </a:endParaRPr>
                </a:p>
              </p:txBody>
            </p:sp>
            <p:grpSp>
              <p:nvGrpSpPr>
                <p:cNvPr id="386" name="Group 7"/>
                <p:cNvGrpSpPr/>
                <p:nvPr/>
              </p:nvGrpSpPr>
              <p:grpSpPr>
                <a:xfrm>
                  <a:off x="3733920" y="1668600"/>
                  <a:ext cx="1599840" cy="1809360"/>
                  <a:chOff x="3733920" y="1668600"/>
                  <a:chExt cx="1599840" cy="1809360"/>
                </a:xfrm>
              </p:grpSpPr>
              <p:sp>
                <p:nvSpPr>
                  <p:cNvPr id="387" name="CustomShape 8"/>
                  <p:cNvSpPr/>
                  <p:nvPr/>
                </p:nvSpPr>
                <p:spPr>
                  <a:xfrm>
                    <a:off x="3733920" y="1668600"/>
                    <a:ext cx="1599840" cy="6390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90000" rIns="90000" tIns="45000" bIns="45000"/>
                  <a:p>
                    <a:pPr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</a:rPr>
                      <a:t>Caducidad</a:t>
                    </a:r>
                    <a:endParaRPr b="0" lang="es-ES" sz="1800" spc="-1" strike="noStrike">
                      <a:latin typeface="Arial"/>
                    </a:endParaRPr>
                  </a:p>
                  <a:p>
                    <a:pPr>
                      <a:lnSpc>
                        <a:spcPct val="100000"/>
                      </a:lnSpc>
                    </a:pPr>
                    <a:endParaRPr b="0" lang="es-ES" sz="1800" spc="-1" strike="noStrike">
                      <a:latin typeface="Arial"/>
                    </a:endParaRPr>
                  </a:p>
                </p:txBody>
              </p:sp>
              <p:grpSp>
                <p:nvGrpSpPr>
                  <p:cNvPr id="388" name="Group 9"/>
                  <p:cNvGrpSpPr/>
                  <p:nvPr/>
                </p:nvGrpSpPr>
                <p:grpSpPr>
                  <a:xfrm>
                    <a:off x="3733920" y="2028240"/>
                    <a:ext cx="609120" cy="572400"/>
                    <a:chOff x="3733920" y="2028240"/>
                    <a:chExt cx="609120" cy="572400"/>
                  </a:xfrm>
                </p:grpSpPr>
                <p:sp>
                  <p:nvSpPr>
                    <p:cNvPr id="389" name="CustomShape 10"/>
                    <p:cNvSpPr/>
                    <p:nvPr/>
                  </p:nvSpPr>
                  <p:spPr>
                    <a:xfrm>
                      <a:off x="3733920" y="2028240"/>
                      <a:ext cx="609120" cy="572400"/>
                    </a:xfrm>
                    <a:prstGeom prst="ellipse">
                      <a:avLst/>
                    </a:prstGeom>
                    <a:ln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</p:sp>
                <p:sp>
                  <p:nvSpPr>
                    <p:cNvPr id="390" name="Line 11"/>
                    <p:cNvSpPr/>
                    <p:nvPr/>
                  </p:nvSpPr>
                  <p:spPr>
                    <a:xfrm>
                      <a:off x="4038480" y="2180520"/>
                      <a:ext cx="360" cy="178920"/>
                    </a:xfrm>
                    <a:prstGeom prst="line">
                      <a:avLst/>
                    </a:prstGeom>
                    <a:ln>
                      <a:round/>
                    </a:ln>
                  </p:spPr>
                  <p:style>
                    <a:lnRef idx="3">
                      <a:schemeClr val="accent2"/>
                    </a:lnRef>
                    <a:fillRef idx="0">
                      <a:schemeClr val="accent2"/>
                    </a:fillRef>
                    <a:effectRef idx="2">
                      <a:schemeClr val="accent2"/>
                    </a:effectRef>
                    <a:fontRef idx="minor"/>
                  </p:style>
                </p:sp>
                <p:sp>
                  <p:nvSpPr>
                    <p:cNvPr id="391" name="Line 12"/>
                    <p:cNvSpPr/>
                    <p:nvPr/>
                  </p:nvSpPr>
                  <p:spPr>
                    <a:xfrm>
                      <a:off x="4038480" y="2359440"/>
                      <a:ext cx="135360" cy="360"/>
                    </a:xfrm>
                    <a:prstGeom prst="line">
                      <a:avLst/>
                    </a:prstGeom>
                    <a:ln>
                      <a:round/>
                    </a:ln>
                  </p:spPr>
                  <p:style>
                    <a:lnRef idx="3">
                      <a:schemeClr val="accent2"/>
                    </a:lnRef>
                    <a:fillRef idx="0">
                      <a:schemeClr val="accent2"/>
                    </a:fillRef>
                    <a:effectRef idx="2">
                      <a:schemeClr val="accent2"/>
                    </a:effectRef>
                    <a:fontRef idx="minor"/>
                  </p:style>
                </p:sp>
              </p:grpSp>
              <p:pic>
                <p:nvPicPr>
                  <p:cNvPr id="392" name="Imagen 22" descr=""/>
                  <p:cNvPicPr/>
                  <p:nvPr/>
                </p:nvPicPr>
                <p:blipFill>
                  <a:blip r:embed="rId1"/>
                  <a:stretch/>
                </p:blipFill>
                <p:spPr>
                  <a:xfrm>
                    <a:off x="3738960" y="2774880"/>
                    <a:ext cx="869760" cy="70308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grpSp>
            <p:grpSp>
              <p:nvGrpSpPr>
                <p:cNvPr id="393" name="Group 13"/>
                <p:cNvGrpSpPr/>
                <p:nvPr/>
              </p:nvGrpSpPr>
              <p:grpSpPr>
                <a:xfrm>
                  <a:off x="457200" y="4750920"/>
                  <a:ext cx="2126160" cy="532440"/>
                  <a:chOff x="457200" y="4750920"/>
                  <a:chExt cx="2126160" cy="532440"/>
                </a:xfrm>
              </p:grpSpPr>
              <p:sp>
                <p:nvSpPr>
                  <p:cNvPr id="394" name="CustomShape 14"/>
                  <p:cNvSpPr/>
                  <p:nvPr/>
                </p:nvSpPr>
                <p:spPr>
                  <a:xfrm>
                    <a:off x="457200" y="4818960"/>
                    <a:ext cx="1980720" cy="36468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90000" rIns="90000" tIns="45000" bIns="45000"/>
                  <a:p>
                    <a:pPr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</a:rPr>
                      <a:t>Simultaneidad</a:t>
                    </a:r>
                    <a:endParaRPr b="0" lang="es-ES" sz="1800" spc="-1" strike="noStrike">
                      <a:latin typeface="Arial"/>
                    </a:endParaRPr>
                  </a:p>
                </p:txBody>
              </p:sp>
              <p:sp>
                <p:nvSpPr>
                  <p:cNvPr id="395" name="CustomShape 15"/>
                  <p:cNvSpPr/>
                  <p:nvPr/>
                </p:nvSpPr>
                <p:spPr>
                  <a:xfrm>
                    <a:off x="2355120" y="5055120"/>
                    <a:ext cx="228240" cy="228240"/>
                  </a:xfrm>
                  <a:prstGeom prst="ellipse">
                    <a:avLst/>
                  </a:prstGeom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  <p:sp>
                <p:nvSpPr>
                  <p:cNvPr id="396" name="CustomShape 16"/>
                  <p:cNvSpPr/>
                  <p:nvPr/>
                </p:nvSpPr>
                <p:spPr>
                  <a:xfrm>
                    <a:off x="2355120" y="4750920"/>
                    <a:ext cx="228240" cy="228240"/>
                  </a:xfrm>
                  <a:prstGeom prst="ellipse">
                    <a:avLst/>
                  </a:prstGeom>
                  <a:noFill/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</p:grpSp>
            <p:sp>
              <p:nvSpPr>
                <p:cNvPr id="397" name="CustomShape 17"/>
                <p:cNvSpPr/>
                <p:nvPr/>
              </p:nvSpPr>
              <p:spPr>
                <a:xfrm>
                  <a:off x="762120" y="3108960"/>
                  <a:ext cx="2590560" cy="1461960"/>
                </a:xfrm>
                <a:prstGeom prst="rect">
                  <a:avLst/>
                </a:prstGeom>
                <a:ln>
                  <a:noFill/>
                </a:ln>
                <a:effectLst>
                  <a:outerShdw blurRad="63500" dir="5400000" dist="38100" rotWithShape="0">
                    <a:srgbClr val="000000">
                      <a:alpha val="60000"/>
                    </a:srgbClr>
                  </a:outerShdw>
                </a:effectLst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/>
              </p:style>
              <p:txBody>
                <a:bodyPr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</a:rPr>
                    <a:t>Ejecución</a:t>
                  </a: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</p:txBody>
            </p:sp>
          </p:grpSp>
        </p:grpSp>
        <p:sp>
          <p:nvSpPr>
            <p:cNvPr id="398" name="CustomShape 18"/>
            <p:cNvSpPr/>
            <p:nvPr/>
          </p:nvSpPr>
          <p:spPr>
            <a:xfrm>
              <a:off x="228600" y="990720"/>
              <a:ext cx="5486040" cy="45288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ACTIVITY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399" name="CustomShape 19"/>
            <p:cNvSpPr/>
            <p:nvPr/>
          </p:nvSpPr>
          <p:spPr>
            <a:xfrm>
              <a:off x="5791320" y="990720"/>
              <a:ext cx="837720" cy="36468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IN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400" name="CustomShape 20"/>
            <p:cNvSpPr/>
            <p:nvPr/>
          </p:nvSpPr>
          <p:spPr>
            <a:xfrm>
              <a:off x="5782320" y="5099040"/>
              <a:ext cx="837720" cy="36468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OUT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401" name="CustomShape 21"/>
          <p:cNvSpPr/>
          <p:nvPr/>
        </p:nvSpPr>
        <p:spPr>
          <a:xfrm>
            <a:off x="7315200" y="2806920"/>
            <a:ext cx="2895120" cy="201060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EJECUCIÓN:</a:t>
            </a:r>
            <a:endParaRPr b="0" lang="es-E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Operadores lógicos</a:t>
            </a:r>
            <a:endParaRPr b="0" lang="es-E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op1… opn…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Operadores externos</a:t>
            </a:r>
            <a:endParaRPr b="0" lang="es-E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op1… opn…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</p:txBody>
      </p:sp>
      <p:sp>
        <p:nvSpPr>
          <p:cNvPr id="402" name="CustomShape 22"/>
          <p:cNvSpPr/>
          <p:nvPr/>
        </p:nvSpPr>
        <p:spPr>
          <a:xfrm>
            <a:off x="3396600" y="3962520"/>
            <a:ext cx="3689640" cy="2282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3" name="CustomShape 23"/>
          <p:cNvSpPr/>
          <p:nvPr/>
        </p:nvSpPr>
        <p:spPr>
          <a:xfrm>
            <a:off x="10058400" y="22860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ACTIVITY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04" name="CustomShape 24"/>
          <p:cNvSpPr/>
          <p:nvPr/>
        </p:nvSpPr>
        <p:spPr>
          <a:xfrm>
            <a:off x="2652840" y="4501800"/>
            <a:ext cx="418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sí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05" name="CustomShape 25"/>
          <p:cNvSpPr/>
          <p:nvPr/>
        </p:nvSpPr>
        <p:spPr>
          <a:xfrm>
            <a:off x="2652840" y="4850640"/>
            <a:ext cx="623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no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CustomShape 1"/>
          <p:cNvSpPr/>
          <p:nvPr/>
        </p:nvSpPr>
        <p:spPr>
          <a:xfrm>
            <a:off x="2639520" y="513360"/>
            <a:ext cx="57895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ACTIVITY: Properties, Constants y Parameters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07" name="CustomShape 2"/>
          <p:cNvSpPr/>
          <p:nvPr/>
        </p:nvSpPr>
        <p:spPr>
          <a:xfrm>
            <a:off x="3130920" y="2218680"/>
            <a:ext cx="2364120" cy="173628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PROPERTIES</a:t>
            </a:r>
            <a:endParaRPr b="0" lang="es-E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Id de proceso</a:t>
            </a:r>
            <a:endParaRPr b="0" lang="es-E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Started</a:t>
            </a:r>
            <a:endParaRPr b="0" lang="es-E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Finished</a:t>
            </a:r>
            <a:endParaRPr b="0" lang="es-E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Errors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</p:txBody>
      </p:sp>
      <p:grpSp>
        <p:nvGrpSpPr>
          <p:cNvPr id="408" name="Group 3"/>
          <p:cNvGrpSpPr/>
          <p:nvPr/>
        </p:nvGrpSpPr>
        <p:grpSpPr>
          <a:xfrm>
            <a:off x="2895480" y="1599840"/>
            <a:ext cx="5486040" cy="4392000"/>
            <a:chOff x="2895480" y="1599840"/>
            <a:chExt cx="5486040" cy="4392000"/>
          </a:xfrm>
        </p:grpSpPr>
        <p:grpSp>
          <p:nvGrpSpPr>
            <p:cNvPr id="409" name="Group 4"/>
            <p:cNvGrpSpPr/>
            <p:nvPr/>
          </p:nvGrpSpPr>
          <p:grpSpPr>
            <a:xfrm>
              <a:off x="2895480" y="1599840"/>
              <a:ext cx="5486040" cy="4392000"/>
              <a:chOff x="2895480" y="1599840"/>
              <a:chExt cx="5486040" cy="4392000"/>
            </a:xfrm>
          </p:grpSpPr>
          <p:sp>
            <p:nvSpPr>
              <p:cNvPr id="410" name="CustomShape 5"/>
              <p:cNvSpPr/>
              <p:nvPr/>
            </p:nvSpPr>
            <p:spPr>
              <a:xfrm>
                <a:off x="2895480" y="1953720"/>
                <a:ext cx="5486040" cy="403812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11" name="CustomShape 6"/>
              <p:cNvSpPr/>
              <p:nvPr/>
            </p:nvSpPr>
            <p:spPr>
              <a:xfrm>
                <a:off x="2895480" y="1599840"/>
                <a:ext cx="5486040" cy="45288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s-ES" sz="1800" spc="-1" strike="noStrike">
                    <a:solidFill>
                      <a:srgbClr val="ffffff"/>
                    </a:solidFill>
                    <a:latin typeface="Century Gothic"/>
                  </a:rPr>
                  <a:t>ACTIVITY</a:t>
                </a:r>
                <a:endParaRPr b="0" lang="es-ES" sz="1800" spc="-1" strike="noStrike">
                  <a:latin typeface="Arial"/>
                </a:endParaRPr>
              </a:p>
            </p:txBody>
          </p:sp>
        </p:grpSp>
        <p:sp>
          <p:nvSpPr>
            <p:cNvPr id="412" name="CustomShape 7"/>
            <p:cNvSpPr/>
            <p:nvPr/>
          </p:nvSpPr>
          <p:spPr>
            <a:xfrm>
              <a:off x="5659200" y="2218680"/>
              <a:ext cx="2364120" cy="173628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s-ES" sz="1800" spc="-1" strike="noStrike">
                  <a:solidFill>
                    <a:srgbClr val="ffffff"/>
                  </a:solidFill>
                  <a:latin typeface="Century Gothic"/>
                </a:rPr>
                <a:t>CONSTANTS</a:t>
              </a:r>
              <a:endParaRPr b="0" lang="es-ES" sz="1800" spc="-1" strike="noStrike">
                <a:latin typeface="Arial"/>
              </a:endParaRPr>
            </a:p>
            <a:p>
              <a:pPr marL="285840" indent="-28548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Fecha</a:t>
              </a:r>
              <a:endParaRPr b="0" lang="es-ES" sz="1800" spc="-1" strike="noStrike">
                <a:latin typeface="Arial"/>
              </a:endParaRPr>
            </a:p>
            <a:p>
              <a:pPr marL="285840" indent="-28548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Next (activity)</a:t>
              </a:r>
              <a:endParaRPr b="0" lang="es-ES" sz="1800" spc="-1" strike="noStrike">
                <a:latin typeface="Arial"/>
              </a:endParaRPr>
            </a:p>
            <a:p>
              <a:pPr marL="285840" indent="-28548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Valor fijo para cálculos</a:t>
              </a:r>
              <a:endParaRPr b="0" lang="es-ES" sz="18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413" name="CustomShape 8"/>
            <p:cNvSpPr/>
            <p:nvPr/>
          </p:nvSpPr>
          <p:spPr>
            <a:xfrm>
              <a:off x="3130920" y="4103640"/>
              <a:ext cx="4892400" cy="146196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s-ES" sz="1800" spc="-1" strike="noStrike">
                  <a:solidFill>
                    <a:srgbClr val="ffffff"/>
                  </a:solidFill>
                  <a:latin typeface="Century Gothic"/>
                </a:rPr>
                <a:t>PARAMETERS</a:t>
              </a:r>
              <a:endParaRPr b="0" lang="es-ES" sz="1800" spc="-1" strike="noStrike">
                <a:latin typeface="Arial"/>
              </a:endParaRPr>
            </a:p>
            <a:p>
              <a:pPr marL="285840" indent="-28548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Tipo (num, data, bool…)</a:t>
              </a:r>
              <a:endParaRPr b="0" lang="es-ES" sz="1800" spc="-1" strike="noStrike">
                <a:latin typeface="Arial"/>
              </a:endParaRPr>
            </a:p>
            <a:p>
              <a:pPr marL="285840" indent="-28548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Valor</a:t>
              </a:r>
              <a:endParaRPr b="0" lang="es-ES" sz="1800" spc="-1" strike="noStrike">
                <a:latin typeface="Arial"/>
              </a:endParaRPr>
            </a:p>
            <a:p>
              <a:pPr marL="285840" indent="-28548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Operador (&lt;, &gt;, =, etc)</a:t>
              </a:r>
              <a:endParaRPr b="0" lang="es-ES" sz="1800" spc="-1" strike="noStrike">
                <a:latin typeface="Arial"/>
              </a:endParaRPr>
            </a:p>
            <a:p>
              <a:pPr marL="285840" indent="-285480">
                <a:lnSpc>
                  <a:spcPct val="100000"/>
                </a:lnSpc>
                <a:buClr>
                  <a:srgbClr val="ffffff"/>
                </a:buClr>
                <a:buFont typeface="Arial"/>
                <a:buChar char="•"/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InOut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414" name="CustomShape 9"/>
          <p:cNvSpPr/>
          <p:nvPr/>
        </p:nvSpPr>
        <p:spPr>
          <a:xfrm>
            <a:off x="10058400" y="22860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ACTIVITY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CustomShape 1"/>
          <p:cNvSpPr/>
          <p:nvPr/>
        </p:nvSpPr>
        <p:spPr>
          <a:xfrm>
            <a:off x="2853000" y="222840"/>
            <a:ext cx="36954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ACTIVITY: Zona de ejecución</a:t>
            </a:r>
            <a:endParaRPr b="0" lang="es-ES" sz="2000" spc="-1" strike="noStrike">
              <a:latin typeface="Arial"/>
            </a:endParaRPr>
          </a:p>
        </p:txBody>
      </p:sp>
      <p:grpSp>
        <p:nvGrpSpPr>
          <p:cNvPr id="416" name="Group 2"/>
          <p:cNvGrpSpPr/>
          <p:nvPr/>
        </p:nvGrpSpPr>
        <p:grpSpPr>
          <a:xfrm>
            <a:off x="1828800" y="923040"/>
            <a:ext cx="6933960" cy="5700240"/>
            <a:chOff x="1828800" y="923040"/>
            <a:chExt cx="6933960" cy="5700240"/>
          </a:xfrm>
        </p:grpSpPr>
        <p:sp>
          <p:nvSpPr>
            <p:cNvPr id="417" name="CustomShape 3"/>
            <p:cNvSpPr/>
            <p:nvPr/>
          </p:nvSpPr>
          <p:spPr>
            <a:xfrm>
              <a:off x="1828800" y="1503000"/>
              <a:ext cx="6933960" cy="512028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18" name="CustomShape 4"/>
            <p:cNvSpPr/>
            <p:nvPr/>
          </p:nvSpPr>
          <p:spPr>
            <a:xfrm>
              <a:off x="1828800" y="923040"/>
              <a:ext cx="6933960" cy="5742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ACTIVITY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419" name="CustomShape 5"/>
          <p:cNvSpPr/>
          <p:nvPr/>
        </p:nvSpPr>
        <p:spPr>
          <a:xfrm>
            <a:off x="2048400" y="2827800"/>
            <a:ext cx="6400440" cy="255924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Ejecución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P1. Valor {OPERADOR} p2.Valor /Constant then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Invocar Proceso / Activity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Or</a:t>
            </a:r>
            <a:endParaRPr b="0" lang="es-E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Set Parameter OUT 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latin typeface="Arial"/>
            </a:endParaRPr>
          </a:p>
        </p:txBody>
      </p:sp>
      <p:sp>
        <p:nvSpPr>
          <p:cNvPr id="420" name="CustomShape 6"/>
          <p:cNvSpPr/>
          <p:nvPr/>
        </p:nvSpPr>
        <p:spPr>
          <a:xfrm>
            <a:off x="2057400" y="5556600"/>
            <a:ext cx="6400440" cy="91332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OUT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Parameters OUT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NextActivity___________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21" name="CustomShape 7"/>
          <p:cNvSpPr/>
          <p:nvPr/>
        </p:nvSpPr>
        <p:spPr>
          <a:xfrm>
            <a:off x="2028240" y="1755000"/>
            <a:ext cx="6400440" cy="913320"/>
          </a:xfrm>
          <a:prstGeom prst="rect">
            <a:avLst/>
          </a:prstGeom>
          <a:ln>
            <a:noFill/>
          </a:ln>
          <a:effectLst>
            <a:outerShdw blurRad="635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entury Gothic"/>
              </a:rPr>
              <a:t>IN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Parameters IN</a:t>
            </a:r>
            <a:endParaRPr b="0" lang="es-E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Set Parameter IN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22" name="CustomShape 8"/>
          <p:cNvSpPr/>
          <p:nvPr/>
        </p:nvSpPr>
        <p:spPr>
          <a:xfrm>
            <a:off x="10058400" y="22860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ACTIVITY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10210680" y="1522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24" name="CustomShape 2"/>
          <p:cNvSpPr/>
          <p:nvPr/>
        </p:nvSpPr>
        <p:spPr>
          <a:xfrm>
            <a:off x="2625120" y="513360"/>
            <a:ext cx="39103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PROCESO DE DISEÑO: código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25" name="CustomShape 3"/>
          <p:cNvSpPr/>
          <p:nvPr/>
        </p:nvSpPr>
        <p:spPr>
          <a:xfrm>
            <a:off x="914400" y="1676520"/>
            <a:ext cx="60195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1. Dividir el aplicativo en procesos secuenciales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26" name="CustomShape 4"/>
          <p:cNvSpPr/>
          <p:nvPr/>
        </p:nvSpPr>
        <p:spPr>
          <a:xfrm>
            <a:off x="522000" y="3172320"/>
            <a:ext cx="5012280" cy="131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BLANQUEO: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Recogida de información del interesado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Carga de documentación necesaria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Generación de Informes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27" name="CustomShape 5"/>
          <p:cNvSpPr/>
          <p:nvPr/>
        </p:nvSpPr>
        <p:spPr>
          <a:xfrm>
            <a:off x="6404760" y="3276720"/>
            <a:ext cx="4742640" cy="22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AVERÍAS: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Recogida de información del contrato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Comunicación con el proveedor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Recogida de presupuesto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Aprobación de presupuesto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Recogida de informe de reparación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Etc.</a:t>
            </a:r>
            <a:endParaRPr b="0" lang="es-ES" sz="2000" spc="-1" strike="noStrike">
              <a:latin typeface="Arial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CustomShape 1"/>
          <p:cNvSpPr/>
          <p:nvPr/>
        </p:nvSpPr>
        <p:spPr>
          <a:xfrm>
            <a:off x="10210680" y="1522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29" name="CustomShape 2"/>
          <p:cNvSpPr/>
          <p:nvPr/>
        </p:nvSpPr>
        <p:spPr>
          <a:xfrm>
            <a:off x="2625120" y="513360"/>
            <a:ext cx="39103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PROCESO DE DISEÑO: código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30" name="CustomShape 3"/>
          <p:cNvSpPr/>
          <p:nvPr/>
        </p:nvSpPr>
        <p:spPr>
          <a:xfrm>
            <a:off x="914400" y="1676520"/>
            <a:ext cx="60195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2. </a:t>
            </a:r>
            <a:r>
              <a:rPr b="0" lang="es-ES" sz="1800" spc="-1" strike="noStrike">
                <a:solidFill>
                  <a:srgbClr val="f5e2a9"/>
                </a:solidFill>
                <a:latin typeface="Century Gothic"/>
              </a:rPr>
              <a:t>Determinar objetos Root para </a:t>
            </a: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todos</a:t>
            </a:r>
            <a:r>
              <a:rPr b="0" lang="es-ES" sz="1800" spc="-1" strike="noStrike">
                <a:solidFill>
                  <a:srgbClr val="f5e2a9"/>
                </a:solidFill>
                <a:latin typeface="Century Gothic"/>
              </a:rPr>
              <a:t> los procesos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31" name="CustomShape 4"/>
          <p:cNvSpPr/>
          <p:nvPr/>
        </p:nvSpPr>
        <p:spPr>
          <a:xfrm>
            <a:off x="592920" y="3172320"/>
            <a:ext cx="6876000" cy="131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Objetos root son aquellos que: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Engloban TODA la funcionalidad de todos los procesos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Al finalizar/ser grabados, finalizan o graban todo el proceso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</p:txBody>
      </p:sp>
      <p:sp>
        <p:nvSpPr>
          <p:cNvPr id="432" name="CustomShape 5"/>
          <p:cNvSpPr/>
          <p:nvPr/>
        </p:nvSpPr>
        <p:spPr>
          <a:xfrm>
            <a:off x="550800" y="4343400"/>
            <a:ext cx="5945040" cy="22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Posibles candidatos en Averías: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Recogida de información del contrato: </a:t>
            </a: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contrato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Comunicación con el proveedor: </a:t>
            </a: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proveedor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Recogida de presupuesto: </a:t>
            </a: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presupuesto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Aprobación de presupuesto: </a:t>
            </a: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presupuesto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Recogida de informe de reparación: </a:t>
            </a: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reparación</a:t>
            </a:r>
            <a:endParaRPr b="0" lang="es-ES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Etc.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33" name="CustomShape 6"/>
          <p:cNvSpPr/>
          <p:nvPr/>
        </p:nvSpPr>
        <p:spPr>
          <a:xfrm>
            <a:off x="6934320" y="4343400"/>
            <a:ext cx="731160" cy="219420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round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434" name="CustomShape 7"/>
          <p:cNvSpPr/>
          <p:nvPr/>
        </p:nvSpPr>
        <p:spPr>
          <a:xfrm>
            <a:off x="7722720" y="5240520"/>
            <a:ext cx="40536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Localizador común: Id de avería</a:t>
            </a:r>
            <a:endParaRPr b="0" lang="es-ES" sz="2000" spc="-1" strike="noStrike"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CustomShape 1"/>
          <p:cNvSpPr/>
          <p:nvPr/>
        </p:nvSpPr>
        <p:spPr>
          <a:xfrm>
            <a:off x="10210680" y="1522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36" name="CustomShape 2"/>
          <p:cNvSpPr/>
          <p:nvPr/>
        </p:nvSpPr>
        <p:spPr>
          <a:xfrm>
            <a:off x="2625120" y="513360"/>
            <a:ext cx="39103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PROCESO DE DISEÑO: código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37" name="CustomShape 3"/>
          <p:cNvSpPr/>
          <p:nvPr/>
        </p:nvSpPr>
        <p:spPr>
          <a:xfrm>
            <a:off x="914400" y="1676520"/>
            <a:ext cx="60195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3. Determinar puntos de conexión con el WF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38" name="CustomShape 4"/>
          <p:cNvSpPr/>
          <p:nvPr/>
        </p:nvSpPr>
        <p:spPr>
          <a:xfrm>
            <a:off x="8144640" y="2764440"/>
            <a:ext cx="345924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400" spc="-1" strike="noStrike">
                <a:solidFill>
                  <a:srgbClr val="ffffff"/>
                </a:solidFill>
                <a:latin typeface="Century Gothic"/>
              </a:rPr>
              <a:t>POSIBLE, PERO NO RECOMENDABLE.</a:t>
            </a:r>
            <a:endParaRPr b="0" lang="es-E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400" spc="-1" strike="noStrike">
                <a:solidFill>
                  <a:srgbClr val="ffffff"/>
                </a:solidFill>
                <a:latin typeface="Century Gothic"/>
              </a:rPr>
              <a:t>Pudieran darse muchas cancelaciones</a:t>
            </a:r>
            <a:endParaRPr b="0" lang="es-E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400" spc="-1" strike="noStrike">
                <a:solidFill>
                  <a:srgbClr val="ffffff"/>
                </a:solidFill>
                <a:latin typeface="Century Gothic"/>
              </a:rPr>
              <a:t>Cargas de formularios innecesarias</a:t>
            </a:r>
            <a:endParaRPr b="0" lang="es-E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1400" spc="-1" strike="noStrike">
                <a:solidFill>
                  <a:srgbClr val="ffffff"/>
                </a:solidFill>
                <a:latin typeface="Century Gothic"/>
              </a:rPr>
              <a:t>Etc.</a:t>
            </a:r>
            <a:endParaRPr b="0" lang="es-ES" sz="1400" spc="-1" strike="noStrike">
              <a:latin typeface="Arial"/>
            </a:endParaRPr>
          </a:p>
        </p:txBody>
      </p:sp>
      <p:grpSp>
        <p:nvGrpSpPr>
          <p:cNvPr id="439" name="Group 5"/>
          <p:cNvGrpSpPr/>
          <p:nvPr/>
        </p:nvGrpSpPr>
        <p:grpSpPr>
          <a:xfrm>
            <a:off x="152280" y="2930040"/>
            <a:ext cx="7344000" cy="2546640"/>
            <a:chOff x="152280" y="2930040"/>
            <a:chExt cx="7344000" cy="2546640"/>
          </a:xfrm>
        </p:grpSpPr>
        <p:grpSp>
          <p:nvGrpSpPr>
            <p:cNvPr id="440" name="Group 6"/>
            <p:cNvGrpSpPr/>
            <p:nvPr/>
          </p:nvGrpSpPr>
          <p:grpSpPr>
            <a:xfrm>
              <a:off x="152280" y="3336840"/>
              <a:ext cx="6400440" cy="1461960"/>
              <a:chOff x="152280" y="3336840"/>
              <a:chExt cx="6400440" cy="1461960"/>
            </a:xfrm>
          </p:grpSpPr>
          <p:sp>
            <p:nvSpPr>
              <p:cNvPr id="441" name="CustomShape 7"/>
              <p:cNvSpPr/>
              <p:nvPr/>
            </p:nvSpPr>
            <p:spPr>
              <a:xfrm>
                <a:off x="152280" y="3336840"/>
                <a:ext cx="6400440" cy="1461960"/>
              </a:xfrm>
              <a:prstGeom prst="rect">
                <a:avLst/>
              </a:prstGeom>
              <a:ln>
                <a:noFill/>
              </a:ln>
              <a:effectLst>
                <a:outerShdw blurRad="63500" dir="5400000" dist="38100" rotWithShape="0">
                  <a:srgbClr val="000000">
                    <a:alpha val="60000"/>
                  </a:srgbClr>
                </a:outerShdw>
              </a:effectLst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/>
            </p:style>
            <p:txBody>
              <a:bodyPr lIns="90000" rIns="90000" tIns="45000" bIns="45000"/>
              <a:p>
                <a:pPr>
                  <a:lnSpc>
                    <a:spcPct val="100000"/>
                  </a:lnSpc>
                </a:pPr>
                <a:r>
                  <a:rPr b="1" lang="es-ES" sz="1800" spc="-1" strike="noStrike">
                    <a:solidFill>
                      <a:srgbClr val="ffffff"/>
                    </a:solidFill>
                    <a:latin typeface="Century Gothic"/>
                  </a:rPr>
                  <a:t>Formulario. Datos del interesado</a:t>
                </a:r>
                <a:endParaRPr b="0" lang="es-ES" sz="18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b="0" lang="es-ES" sz="1800" spc="-1" strike="noStrike">
                    <a:solidFill>
                      <a:srgbClr val="ffffff"/>
                    </a:solidFill>
                    <a:latin typeface="Century Gothic"/>
                  </a:rPr>
                  <a:t>Nombre:_________ Apellidos_________________ Etc_____</a:t>
                </a:r>
                <a:endParaRPr b="0" lang="es-ES" sz="18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latin typeface="Arial"/>
                </a:endParaRPr>
              </a:p>
            </p:txBody>
          </p:sp>
          <p:sp>
            <p:nvSpPr>
              <p:cNvPr id="442" name="CustomShape 8"/>
              <p:cNvSpPr/>
              <p:nvPr/>
            </p:nvSpPr>
            <p:spPr>
              <a:xfrm>
                <a:off x="5016240" y="4387680"/>
                <a:ext cx="1123560" cy="364680"/>
              </a:xfrm>
              <a:prstGeom prst="rect">
                <a:avLst/>
              </a:prstGeom>
              <a:ln>
                <a:noFill/>
              </a:ln>
              <a:effectLst>
                <a:outerShdw blurRad="63500" dir="5400000" dist="38100" rotWithShape="0">
                  <a:srgbClr val="000000">
                    <a:alpha val="60000"/>
                  </a:srgbClr>
                </a:outerShdw>
              </a:effectLst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/>
            </p:style>
            <p:txBody>
              <a:bodyPr lIns="90000" rIns="90000" tIns="45000" bIns="45000"/>
              <a:p>
                <a:pPr algn="ctr">
                  <a:lnSpc>
                    <a:spcPct val="100000"/>
                  </a:lnSpc>
                </a:pPr>
                <a:r>
                  <a:rPr b="1" lang="es-ES" sz="1800" spc="-1" strike="noStrike">
                    <a:solidFill>
                      <a:srgbClr val="ffffff"/>
                    </a:solidFill>
                    <a:latin typeface="Century Gothic"/>
                  </a:rPr>
                  <a:t>Aceptar</a:t>
                </a:r>
                <a:endParaRPr b="0" lang="es-ES" sz="1800" spc="-1" strike="noStrike">
                  <a:latin typeface="Arial"/>
                </a:endParaRPr>
              </a:p>
            </p:txBody>
          </p:sp>
          <p:sp>
            <p:nvSpPr>
              <p:cNvPr id="443" name="CustomShape 9"/>
              <p:cNvSpPr/>
              <p:nvPr/>
            </p:nvSpPr>
            <p:spPr>
              <a:xfrm>
                <a:off x="304920" y="4387680"/>
                <a:ext cx="1371240" cy="364680"/>
              </a:xfrm>
              <a:prstGeom prst="rect">
                <a:avLst/>
              </a:prstGeom>
              <a:ln>
                <a:noFill/>
              </a:ln>
              <a:effectLst>
                <a:outerShdw blurRad="63500" dir="5400000" dist="38100" rotWithShape="0">
                  <a:srgbClr val="000000">
                    <a:alpha val="60000"/>
                  </a:srgbClr>
                </a:outerShdw>
              </a:effectLst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/>
            </p:style>
            <p:txBody>
              <a:bodyPr lIns="90000" rIns="90000" tIns="45000" bIns="45000"/>
              <a:p>
                <a:pPr algn="ctr">
                  <a:lnSpc>
                    <a:spcPct val="100000"/>
                  </a:lnSpc>
                </a:pPr>
                <a:r>
                  <a:rPr b="1" lang="es-ES" sz="1800" spc="-1" strike="noStrike">
                    <a:solidFill>
                      <a:srgbClr val="ffffff"/>
                    </a:solidFill>
                    <a:latin typeface="Century Gothic"/>
                  </a:rPr>
                  <a:t>Cancelar</a:t>
                </a:r>
                <a:endParaRPr b="0" lang="es-ES" sz="1800" spc="-1" strike="noStrike">
                  <a:latin typeface="Arial"/>
                </a:endParaRPr>
              </a:p>
            </p:txBody>
          </p:sp>
        </p:grpSp>
        <p:sp>
          <p:nvSpPr>
            <p:cNvPr id="444" name="CustomShape 10"/>
            <p:cNvSpPr/>
            <p:nvPr/>
          </p:nvSpPr>
          <p:spPr>
            <a:xfrm rot="21258000">
              <a:off x="6410160" y="2980440"/>
              <a:ext cx="1053720" cy="70128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050" spc="-1" strike="noStrike">
                  <a:solidFill>
                    <a:srgbClr val="171717"/>
                  </a:solidFill>
                  <a:latin typeface="Century Gothic"/>
                </a:rPr>
                <a:t>Form Load</a:t>
              </a:r>
              <a:endParaRPr b="0" lang="es-ES" sz="1050" spc="-1" strike="noStrike">
                <a:latin typeface="Arial"/>
              </a:endParaRPr>
            </a:p>
          </p:txBody>
        </p:sp>
        <p:sp>
          <p:nvSpPr>
            <p:cNvPr id="445" name="CustomShape 11"/>
            <p:cNvSpPr/>
            <p:nvPr/>
          </p:nvSpPr>
          <p:spPr>
            <a:xfrm rot="988200">
              <a:off x="6161760" y="4640040"/>
              <a:ext cx="1053720" cy="70128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050" spc="-1" strike="noStrike">
                  <a:solidFill>
                    <a:srgbClr val="171717"/>
                  </a:solidFill>
                  <a:latin typeface="Century Gothic"/>
                </a:rPr>
                <a:t>Btn.Save</a:t>
              </a:r>
              <a:endParaRPr b="0" lang="es-ES" sz="1050" spc="-1" strike="noStrike">
                <a:latin typeface="Arial"/>
              </a:endParaRPr>
            </a:p>
          </p:txBody>
        </p:sp>
      </p:grpSp>
      <p:sp>
        <p:nvSpPr>
          <p:cNvPr id="446" name="CustomShape 12"/>
          <p:cNvSpPr/>
          <p:nvPr/>
        </p:nvSpPr>
        <p:spPr>
          <a:xfrm>
            <a:off x="7496640" y="2975040"/>
            <a:ext cx="580320" cy="533160"/>
          </a:xfrm>
          <a:prstGeom prst="noSmoking">
            <a:avLst>
              <a:gd name="adj" fmla="val 1875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7" name="CustomShape 13"/>
          <p:cNvSpPr/>
          <p:nvPr/>
        </p:nvSpPr>
        <p:spPr>
          <a:xfrm>
            <a:off x="7422120" y="4490640"/>
            <a:ext cx="242748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400" spc="-1" strike="noStrike">
                <a:solidFill>
                  <a:srgbClr val="ffffff"/>
                </a:solidFill>
                <a:latin typeface="Century Gothic"/>
              </a:rPr>
              <a:t>Btn.Save </a:t>
            </a:r>
            <a:r>
              <a:rPr b="0" lang="es-ES" sz="1400" spc="-1" strike="noStrike">
                <a:solidFill>
                  <a:srgbClr val="ffffff"/>
                </a:solidFill>
                <a:latin typeface="Wingdings"/>
              </a:rPr>
              <a:t></a:t>
            </a:r>
            <a:r>
              <a:rPr b="0" lang="es-ES" sz="1400" spc="-1" strike="noStrike">
                <a:solidFill>
                  <a:srgbClr val="ffffff"/>
                </a:solidFill>
                <a:latin typeface="Century Gothic"/>
              </a:rPr>
              <a:t> ObjRoot.Save()</a:t>
            </a:r>
            <a:endParaRPr b="0" lang="es-ES" sz="1400" spc="-1" strike="noStrike">
              <a:latin typeface="Arial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866520" y="1823040"/>
            <a:ext cx="543060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Proceso 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866520" y="2878920"/>
            <a:ext cx="543060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Proceso 2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8808840" y="1102680"/>
            <a:ext cx="1515240" cy="4145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Otros procesos externos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2858760" y="3949560"/>
            <a:ext cx="151524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Bifurcación B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5" name="CustomShape 5"/>
          <p:cNvSpPr/>
          <p:nvPr/>
        </p:nvSpPr>
        <p:spPr>
          <a:xfrm>
            <a:off x="4781880" y="3934800"/>
            <a:ext cx="151524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Bifurcación C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6" name="CustomShape 6"/>
          <p:cNvSpPr/>
          <p:nvPr/>
        </p:nvSpPr>
        <p:spPr>
          <a:xfrm>
            <a:off x="813960" y="5043600"/>
            <a:ext cx="543060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Proceso 3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7" name="CustomShape 7"/>
          <p:cNvSpPr/>
          <p:nvPr/>
        </p:nvSpPr>
        <p:spPr>
          <a:xfrm>
            <a:off x="889920" y="3949560"/>
            <a:ext cx="151524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Bifurcación 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8" name="CustomShape 8"/>
          <p:cNvSpPr/>
          <p:nvPr/>
        </p:nvSpPr>
        <p:spPr>
          <a:xfrm>
            <a:off x="1359000" y="380880"/>
            <a:ext cx="6644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Programa Monolítico Tradicional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99" name="CustomShape 9"/>
          <p:cNvSpPr/>
          <p:nvPr/>
        </p:nvSpPr>
        <p:spPr>
          <a:xfrm rot="753000">
            <a:off x="6744240" y="1551600"/>
            <a:ext cx="1462680" cy="3690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CustomShape 10"/>
          <p:cNvSpPr/>
          <p:nvPr/>
        </p:nvSpPr>
        <p:spPr>
          <a:xfrm rot="10008000">
            <a:off x="6518160" y="2627280"/>
            <a:ext cx="1462680" cy="3690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CustomShape 11"/>
          <p:cNvSpPr/>
          <p:nvPr/>
        </p:nvSpPr>
        <p:spPr>
          <a:xfrm rot="10417800">
            <a:off x="6669720" y="3583800"/>
            <a:ext cx="1462680" cy="3690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12"/>
          <p:cNvSpPr/>
          <p:nvPr/>
        </p:nvSpPr>
        <p:spPr>
          <a:xfrm rot="21034800">
            <a:off x="6512760" y="4868280"/>
            <a:ext cx="1462680" cy="3690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13"/>
          <p:cNvSpPr/>
          <p:nvPr/>
        </p:nvSpPr>
        <p:spPr>
          <a:xfrm>
            <a:off x="605880" y="938880"/>
            <a:ext cx="5742720" cy="5173200"/>
          </a:xfrm>
          <a:prstGeom prst="rect">
            <a:avLst/>
          </a:prstGeom>
          <a:noFill/>
          <a:ln cap="rnd" w="63360">
            <a:solidFill>
              <a:srgbClr val="c00000"/>
            </a:solidFill>
            <a:custDash>
              <a:ds d="300000" sp="100000"/>
            </a:custDash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Proceso 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04" name="CustomShape 14"/>
          <p:cNvSpPr/>
          <p:nvPr/>
        </p:nvSpPr>
        <p:spPr>
          <a:xfrm>
            <a:off x="2858760" y="1205280"/>
            <a:ext cx="2216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Programa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CustomShape 1"/>
          <p:cNvSpPr/>
          <p:nvPr/>
        </p:nvSpPr>
        <p:spPr>
          <a:xfrm>
            <a:off x="10210680" y="1522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49" name="CustomShape 2"/>
          <p:cNvSpPr/>
          <p:nvPr/>
        </p:nvSpPr>
        <p:spPr>
          <a:xfrm>
            <a:off x="2625120" y="513360"/>
            <a:ext cx="39103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PROCESO DE DISEÑO: código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50" name="CustomShape 3"/>
          <p:cNvSpPr/>
          <p:nvPr/>
        </p:nvSpPr>
        <p:spPr>
          <a:xfrm>
            <a:off x="729360" y="1523880"/>
            <a:ext cx="401256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2400" spc="-1" strike="noStrike">
                <a:solidFill>
                  <a:srgbClr val="ffffff"/>
                </a:solidFill>
                <a:latin typeface="Century Gothic"/>
              </a:rPr>
              <a:t>Btn.Save </a:t>
            </a:r>
            <a:r>
              <a:rPr b="0" lang="es-ES" sz="2400" spc="-1" strike="noStrike">
                <a:solidFill>
                  <a:srgbClr val="ffffff"/>
                </a:solidFill>
                <a:latin typeface="Wingdings"/>
              </a:rPr>
              <a:t></a:t>
            </a:r>
            <a:r>
              <a:rPr b="0" lang="es-ES" sz="2400" spc="-1" strike="noStrike">
                <a:solidFill>
                  <a:srgbClr val="ffffff"/>
                </a:solidFill>
                <a:latin typeface="Century Gothic"/>
              </a:rPr>
              <a:t> ObjRoot.Save()</a:t>
            </a:r>
            <a:endParaRPr b="0" lang="es-ES" sz="2400" spc="-1" strike="noStrike">
              <a:latin typeface="Arial"/>
            </a:endParaRPr>
          </a:p>
        </p:txBody>
      </p:sp>
      <p:sp>
        <p:nvSpPr>
          <p:cNvPr id="451" name="CustomShape 4"/>
          <p:cNvSpPr/>
          <p:nvPr/>
        </p:nvSpPr>
        <p:spPr>
          <a:xfrm>
            <a:off x="1058040" y="2514600"/>
            <a:ext cx="5359680" cy="22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Save()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Id de activity = Wf.Activity.Start(id de proceso)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If root.Save() = bien</a:t>
            </a:r>
            <a:endParaRPr b="0" lang="es-ES" sz="2000" spc="-1" strike="noStrike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Wf.Activity.End(id de proceso, bien)</a:t>
            </a:r>
            <a:endParaRPr b="0" lang="es-E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ES" sz="2000" spc="-1" strike="noStrike"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CustomShape 1"/>
          <p:cNvSpPr/>
          <p:nvPr/>
        </p:nvSpPr>
        <p:spPr>
          <a:xfrm>
            <a:off x="10210680" y="1522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53" name="CustomShape 2"/>
          <p:cNvSpPr/>
          <p:nvPr/>
        </p:nvSpPr>
        <p:spPr>
          <a:xfrm>
            <a:off x="2600640" y="513360"/>
            <a:ext cx="36421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PROCESO DE DISEÑO: el wf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54" name="CustomShape 3"/>
          <p:cNvSpPr/>
          <p:nvPr/>
        </p:nvSpPr>
        <p:spPr>
          <a:xfrm>
            <a:off x="609480" y="1371600"/>
            <a:ext cx="10820160" cy="533376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5" name="CustomShape 4"/>
          <p:cNvSpPr/>
          <p:nvPr/>
        </p:nvSpPr>
        <p:spPr>
          <a:xfrm>
            <a:off x="914400" y="1981080"/>
            <a:ext cx="3775320" cy="45824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CustomShape 5"/>
          <p:cNvSpPr/>
          <p:nvPr/>
        </p:nvSpPr>
        <p:spPr>
          <a:xfrm>
            <a:off x="1113480" y="2588040"/>
            <a:ext cx="3377160" cy="8377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7" name="CustomShape 6"/>
          <p:cNvSpPr/>
          <p:nvPr/>
        </p:nvSpPr>
        <p:spPr>
          <a:xfrm>
            <a:off x="1113480" y="3951720"/>
            <a:ext cx="3377160" cy="8377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8" name="CustomShape 7"/>
          <p:cNvSpPr/>
          <p:nvPr/>
        </p:nvSpPr>
        <p:spPr>
          <a:xfrm>
            <a:off x="1113480" y="5257800"/>
            <a:ext cx="3377160" cy="8377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9" name="CustomShape 8"/>
          <p:cNvSpPr/>
          <p:nvPr/>
        </p:nvSpPr>
        <p:spPr>
          <a:xfrm>
            <a:off x="629640" y="1392120"/>
            <a:ext cx="74808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Área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0" name="CustomShape 9"/>
          <p:cNvSpPr/>
          <p:nvPr/>
        </p:nvSpPr>
        <p:spPr>
          <a:xfrm>
            <a:off x="1009440" y="1990080"/>
            <a:ext cx="136836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Programa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1" name="CustomShape 10"/>
          <p:cNvSpPr/>
          <p:nvPr/>
        </p:nvSpPr>
        <p:spPr>
          <a:xfrm>
            <a:off x="1227960" y="2579040"/>
            <a:ext cx="118404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Proceso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2" name="CustomShape 11"/>
          <p:cNvSpPr/>
          <p:nvPr/>
        </p:nvSpPr>
        <p:spPr>
          <a:xfrm>
            <a:off x="1132560" y="3963240"/>
            <a:ext cx="118404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Proceso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3" name="CustomShape 12"/>
          <p:cNvSpPr/>
          <p:nvPr/>
        </p:nvSpPr>
        <p:spPr>
          <a:xfrm>
            <a:off x="1151280" y="5257800"/>
            <a:ext cx="118404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Proceso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4" name="CustomShape 13"/>
          <p:cNvSpPr/>
          <p:nvPr/>
        </p:nvSpPr>
        <p:spPr>
          <a:xfrm>
            <a:off x="1383480" y="1416960"/>
            <a:ext cx="6199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</a:rPr>
              <a:t>eco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5" name="CustomShape 14"/>
          <p:cNvSpPr/>
          <p:nvPr/>
        </p:nvSpPr>
        <p:spPr>
          <a:xfrm>
            <a:off x="2303640" y="1981800"/>
            <a:ext cx="7038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</a:rPr>
              <a:t>blan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6" name="CustomShape 15"/>
          <p:cNvSpPr/>
          <p:nvPr/>
        </p:nvSpPr>
        <p:spPr>
          <a:xfrm>
            <a:off x="2315520" y="2579400"/>
            <a:ext cx="70524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</a:rPr>
              <a:t>capt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7" name="CustomShape 16"/>
          <p:cNvSpPr/>
          <p:nvPr/>
        </p:nvSpPr>
        <p:spPr>
          <a:xfrm>
            <a:off x="2278080" y="3951720"/>
            <a:ext cx="77544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</a:rPr>
              <a:t>docs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8" name="CustomShape 17"/>
          <p:cNvSpPr/>
          <p:nvPr/>
        </p:nvSpPr>
        <p:spPr>
          <a:xfrm>
            <a:off x="2222640" y="5276880"/>
            <a:ext cx="64584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</a:rPr>
              <a:t>info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69" name="CustomShape 18"/>
          <p:cNvSpPr/>
          <p:nvPr/>
        </p:nvSpPr>
        <p:spPr>
          <a:xfrm>
            <a:off x="3129120" y="2976840"/>
            <a:ext cx="22338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</a:rPr>
              <a:t>Eco-blan-capt-01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70" name="CustomShape 19"/>
          <p:cNvSpPr/>
          <p:nvPr/>
        </p:nvSpPr>
        <p:spPr>
          <a:xfrm>
            <a:off x="3120120" y="4312080"/>
            <a:ext cx="2304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</a:rPr>
              <a:t>Eco-blan-docs-01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71" name="CustomShape 20"/>
          <p:cNvSpPr/>
          <p:nvPr/>
        </p:nvSpPr>
        <p:spPr>
          <a:xfrm>
            <a:off x="3072960" y="5437800"/>
            <a:ext cx="217584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171717"/>
                </a:solidFill>
                <a:latin typeface="Century Gothic"/>
              </a:rPr>
              <a:t>Eco-blan-info-01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472" name="CustomShape 21"/>
          <p:cNvSpPr/>
          <p:nvPr/>
        </p:nvSpPr>
        <p:spPr>
          <a:xfrm>
            <a:off x="4263480" y="2263320"/>
            <a:ext cx="2478600" cy="7012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050" spc="-1" strike="noStrike">
                <a:solidFill>
                  <a:srgbClr val="171717"/>
                </a:solidFill>
                <a:latin typeface="Century Gothic"/>
              </a:rPr>
              <a:t>Proceso </a:t>
            </a:r>
            <a:r>
              <a:rPr b="0" lang="es-ES" sz="1050" spc="-1" strike="noStrike">
                <a:solidFill>
                  <a:srgbClr val="171717"/>
                </a:solidFill>
                <a:latin typeface="Wingdings"/>
              </a:rPr>
              <a:t></a:t>
            </a:r>
            <a:r>
              <a:rPr b="0" lang="es-ES" sz="1050" spc="-1" strike="noStrike">
                <a:solidFill>
                  <a:srgbClr val="171717"/>
                </a:solidFill>
                <a:latin typeface="Century Gothic"/>
              </a:rPr>
              <a:t>Activity</a:t>
            </a:r>
            <a:endParaRPr b="0" lang="es-ES" sz="1050" spc="-1" strike="noStrike">
              <a:latin typeface="Arial"/>
            </a:endParaRPr>
          </a:p>
        </p:txBody>
      </p:sp>
      <p:sp>
        <p:nvSpPr>
          <p:cNvPr id="473" name="CustomShape 22"/>
          <p:cNvSpPr/>
          <p:nvPr/>
        </p:nvSpPr>
        <p:spPr>
          <a:xfrm>
            <a:off x="6479280" y="1617120"/>
            <a:ext cx="11016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Activity</a:t>
            </a:r>
            <a:endParaRPr b="0" lang="es-ES" sz="2000" spc="-1" strike="noStrike">
              <a:latin typeface="Arial"/>
            </a:endParaRPr>
          </a:p>
        </p:txBody>
      </p:sp>
      <p:grpSp>
        <p:nvGrpSpPr>
          <p:cNvPr id="474" name="Group 23"/>
          <p:cNvGrpSpPr/>
          <p:nvPr/>
        </p:nvGrpSpPr>
        <p:grpSpPr>
          <a:xfrm>
            <a:off x="6958440" y="2207160"/>
            <a:ext cx="4239720" cy="3173040"/>
            <a:chOff x="6958440" y="2207160"/>
            <a:chExt cx="4239720" cy="3173040"/>
          </a:xfrm>
        </p:grpSpPr>
        <p:grpSp>
          <p:nvGrpSpPr>
            <p:cNvPr id="475" name="Group 24"/>
            <p:cNvGrpSpPr/>
            <p:nvPr/>
          </p:nvGrpSpPr>
          <p:grpSpPr>
            <a:xfrm>
              <a:off x="6958440" y="2527560"/>
              <a:ext cx="3711240" cy="2760480"/>
              <a:chOff x="6958440" y="2527560"/>
              <a:chExt cx="3711240" cy="2760480"/>
            </a:xfrm>
          </p:grpSpPr>
          <p:sp>
            <p:nvSpPr>
              <p:cNvPr id="476" name="CustomShape 25"/>
              <p:cNvSpPr/>
              <p:nvPr/>
            </p:nvSpPr>
            <p:spPr>
              <a:xfrm>
                <a:off x="6958440" y="2527560"/>
                <a:ext cx="3634200" cy="2760480"/>
              </a:xfrm>
              <a:prstGeom prst="rect">
                <a:avLst/>
              </a:prstGeom>
              <a:ln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477" name="Group 26"/>
              <p:cNvGrpSpPr/>
              <p:nvPr/>
            </p:nvGrpSpPr>
            <p:grpSpPr>
              <a:xfrm>
                <a:off x="7000200" y="2538720"/>
                <a:ext cx="3669480" cy="2650320"/>
                <a:chOff x="7000200" y="2538720"/>
                <a:chExt cx="3669480" cy="2650320"/>
              </a:xfrm>
            </p:grpSpPr>
            <p:sp>
              <p:nvSpPr>
                <p:cNvPr id="478" name="CustomShape 27"/>
                <p:cNvSpPr/>
                <p:nvPr/>
              </p:nvSpPr>
              <p:spPr>
                <a:xfrm>
                  <a:off x="7000200" y="2707200"/>
                  <a:ext cx="1379880" cy="91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</a:rPr>
                    <a:t>Activadores</a:t>
                  </a:r>
                  <a:endParaRPr b="0" lang="es-ES" sz="1800" spc="-1" strike="noStrike">
                    <a:latin typeface="Arial"/>
                  </a:endParaRPr>
                </a:p>
                <a:p>
                  <a:pPr marL="285840" indent="-285480">
                    <a:lnSpc>
                      <a:spcPct val="100000"/>
                    </a:lnSpc>
                    <a:buClr>
                      <a:srgbClr val="ffff00"/>
                    </a:buClr>
                    <a:buFont typeface="Arial"/>
                    <a:buChar char="•"/>
                  </a:pPr>
                  <a:r>
                    <a:rPr b="1" lang="es-ES" sz="1800" spc="-1" strike="noStrike">
                      <a:solidFill>
                        <a:srgbClr val="ffff00"/>
                      </a:solidFill>
                      <a:latin typeface="Century Gothic"/>
                    </a:rPr>
                    <a:t>Humano</a:t>
                  </a:r>
                  <a:endParaRPr b="0" lang="es-ES" sz="1800" spc="-1" strike="noStrike">
                    <a:latin typeface="Arial"/>
                  </a:endParaRPr>
                </a:p>
                <a:p>
                  <a:pPr marL="285840" indent="-285480">
                    <a:lnSpc>
                      <a:spcPct val="100000"/>
                    </a:lnSpc>
                    <a:buClr>
                      <a:srgbClr val="ffffff"/>
                    </a:buClr>
                    <a:buFont typeface="Arial"/>
                    <a:buChar char="•"/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</a:rPr>
                    <a:t>Activity</a:t>
                  </a:r>
                  <a:endParaRPr b="0" lang="es-ES" sz="1800" spc="-1" strike="noStrike">
                    <a:latin typeface="Arial"/>
                  </a:endParaRPr>
                </a:p>
              </p:txBody>
            </p:sp>
            <p:grpSp>
              <p:nvGrpSpPr>
                <p:cNvPr id="479" name="Group 28"/>
                <p:cNvGrpSpPr/>
                <p:nvPr/>
              </p:nvGrpSpPr>
              <p:grpSpPr>
                <a:xfrm>
                  <a:off x="9141840" y="2538720"/>
                  <a:ext cx="1527840" cy="1368720"/>
                  <a:chOff x="9141840" y="2538720"/>
                  <a:chExt cx="1527840" cy="1368720"/>
                </a:xfrm>
              </p:grpSpPr>
              <p:sp>
                <p:nvSpPr>
                  <p:cNvPr id="480" name="CustomShape 29"/>
                  <p:cNvSpPr/>
                  <p:nvPr/>
                </p:nvSpPr>
                <p:spPr>
                  <a:xfrm>
                    <a:off x="9141840" y="2538720"/>
                    <a:ext cx="1527840" cy="6390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90000" rIns="90000" tIns="45000" bIns="45000"/>
                  <a:p>
                    <a:pPr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</a:rPr>
                      <a:t>Caducidad</a:t>
                    </a:r>
                    <a:endParaRPr b="0" lang="es-ES" sz="1800" spc="-1" strike="noStrike">
                      <a:latin typeface="Arial"/>
                    </a:endParaRPr>
                  </a:p>
                  <a:p>
                    <a:pPr>
                      <a:lnSpc>
                        <a:spcPct val="100000"/>
                      </a:lnSpc>
                    </a:pPr>
                    <a:endParaRPr b="0" lang="es-ES" sz="1800" spc="-1" strike="noStrike">
                      <a:latin typeface="Arial"/>
                    </a:endParaRPr>
                  </a:p>
                </p:txBody>
              </p:sp>
              <p:grpSp>
                <p:nvGrpSpPr>
                  <p:cNvPr id="481" name="Group 30"/>
                  <p:cNvGrpSpPr/>
                  <p:nvPr/>
                </p:nvGrpSpPr>
                <p:grpSpPr>
                  <a:xfrm>
                    <a:off x="9280440" y="2916720"/>
                    <a:ext cx="403560" cy="391320"/>
                    <a:chOff x="9280440" y="2916720"/>
                    <a:chExt cx="403560" cy="391320"/>
                  </a:xfrm>
                </p:grpSpPr>
                <p:sp>
                  <p:nvSpPr>
                    <p:cNvPr id="482" name="CustomShape 31"/>
                    <p:cNvSpPr/>
                    <p:nvPr/>
                  </p:nvSpPr>
                  <p:spPr>
                    <a:xfrm>
                      <a:off x="9280440" y="2916720"/>
                      <a:ext cx="403560" cy="391320"/>
                    </a:xfrm>
                    <a:prstGeom prst="ellipse">
                      <a:avLst/>
                    </a:prstGeom>
                    <a:ln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</p:sp>
                <p:sp>
                  <p:nvSpPr>
                    <p:cNvPr id="483" name="Line 32"/>
                    <p:cNvSpPr/>
                    <p:nvPr/>
                  </p:nvSpPr>
                  <p:spPr>
                    <a:xfrm>
                      <a:off x="9482040" y="3020760"/>
                      <a:ext cx="360" cy="122040"/>
                    </a:xfrm>
                    <a:prstGeom prst="line">
                      <a:avLst/>
                    </a:prstGeom>
                    <a:ln>
                      <a:round/>
                    </a:ln>
                  </p:spPr>
                  <p:style>
                    <a:lnRef idx="3">
                      <a:schemeClr val="accent2"/>
                    </a:lnRef>
                    <a:fillRef idx="0">
                      <a:schemeClr val="accent2"/>
                    </a:fillRef>
                    <a:effectRef idx="2">
                      <a:schemeClr val="accent2"/>
                    </a:effectRef>
                    <a:fontRef idx="minor"/>
                  </p:style>
                </p:sp>
                <p:sp>
                  <p:nvSpPr>
                    <p:cNvPr id="484" name="Line 33"/>
                    <p:cNvSpPr/>
                    <p:nvPr/>
                  </p:nvSpPr>
                  <p:spPr>
                    <a:xfrm>
                      <a:off x="9482040" y="3142800"/>
                      <a:ext cx="90000" cy="360"/>
                    </a:xfrm>
                    <a:prstGeom prst="line">
                      <a:avLst/>
                    </a:prstGeom>
                    <a:ln>
                      <a:round/>
                    </a:ln>
                  </p:spPr>
                  <p:style>
                    <a:lnRef idx="3">
                      <a:schemeClr val="accent2"/>
                    </a:lnRef>
                    <a:fillRef idx="0">
                      <a:schemeClr val="accent2"/>
                    </a:fillRef>
                    <a:effectRef idx="2">
                      <a:schemeClr val="accent2"/>
                    </a:effectRef>
                    <a:fontRef idx="minor"/>
                  </p:style>
                </p:sp>
              </p:grpSp>
              <p:pic>
                <p:nvPicPr>
                  <p:cNvPr id="485" name="Imagen 42" descr=""/>
                  <p:cNvPicPr/>
                  <p:nvPr/>
                </p:nvPicPr>
                <p:blipFill>
                  <a:blip r:embed="rId1"/>
                  <a:stretch/>
                </p:blipFill>
                <p:spPr>
                  <a:xfrm>
                    <a:off x="9284040" y="3426840"/>
                    <a:ext cx="576000" cy="48060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grpSp>
            <p:grpSp>
              <p:nvGrpSpPr>
                <p:cNvPr id="486" name="Group 34"/>
                <p:cNvGrpSpPr/>
                <p:nvPr/>
              </p:nvGrpSpPr>
              <p:grpSpPr>
                <a:xfrm>
                  <a:off x="7110000" y="4824360"/>
                  <a:ext cx="2084400" cy="364680"/>
                  <a:chOff x="7110000" y="4824360"/>
                  <a:chExt cx="2084400" cy="364680"/>
                </a:xfrm>
              </p:grpSpPr>
              <p:sp>
                <p:nvSpPr>
                  <p:cNvPr id="487" name="CustomShape 35"/>
                  <p:cNvSpPr/>
                  <p:nvPr/>
                </p:nvSpPr>
                <p:spPr>
                  <a:xfrm>
                    <a:off x="7110000" y="4824360"/>
                    <a:ext cx="1806480" cy="36468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90000" rIns="90000" tIns="45000" bIns="45000"/>
                  <a:p>
                    <a:pPr>
                      <a:lnSpc>
                        <a:spcPct val="100000"/>
                      </a:lnSpc>
                    </a:pPr>
                    <a:r>
                      <a:rPr b="0" lang="es-ES" sz="1800" spc="-1" strike="noStrike">
                        <a:solidFill>
                          <a:srgbClr val="ffffff"/>
                        </a:solidFill>
                        <a:latin typeface="Century Gothic"/>
                      </a:rPr>
                      <a:t>Simultaneidad</a:t>
                    </a:r>
                    <a:endParaRPr b="0" lang="es-ES" sz="1800" spc="-1" strike="noStrike">
                      <a:latin typeface="Arial"/>
                    </a:endParaRPr>
                  </a:p>
                </p:txBody>
              </p:sp>
              <p:sp>
                <p:nvSpPr>
                  <p:cNvPr id="488" name="CustomShape 36"/>
                  <p:cNvSpPr/>
                  <p:nvPr/>
                </p:nvSpPr>
                <p:spPr>
                  <a:xfrm>
                    <a:off x="9043200" y="4930560"/>
                    <a:ext cx="151200" cy="155880"/>
                  </a:xfrm>
                  <a:prstGeom prst="ellipse">
                    <a:avLst/>
                  </a:prstGeom>
                  <a:ln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</p:sp>
            </p:grpSp>
            <p:sp>
              <p:nvSpPr>
                <p:cNvPr id="489" name="CustomShape 37"/>
                <p:cNvSpPr/>
                <p:nvPr/>
              </p:nvSpPr>
              <p:spPr>
                <a:xfrm>
                  <a:off x="7311600" y="3655440"/>
                  <a:ext cx="1715760" cy="1461240"/>
                </a:xfrm>
                <a:prstGeom prst="rect">
                  <a:avLst/>
                </a:prstGeom>
                <a:ln>
                  <a:noFill/>
                </a:ln>
                <a:effectLst>
                  <a:outerShdw blurRad="63500" dir="5400000" dist="38100" rotWithShape="0">
                    <a:srgbClr val="000000">
                      <a:alpha val="60000"/>
                    </a:srgbClr>
                  </a:outerShdw>
                </a:effectLst>
              </p:spPr>
              <p:style>
                <a:lnRef idx="0">
                  <a:schemeClr val="accent3"/>
                </a:lnRef>
                <a:fillRef idx="3">
                  <a:schemeClr val="accent3"/>
                </a:fillRef>
                <a:effectRef idx="3">
                  <a:schemeClr val="accent3"/>
                </a:effectRef>
                <a:fontRef idx="minor"/>
              </p:style>
              <p:txBody>
                <a:bodyPr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s-ES" sz="1800" spc="-1" strike="noStrike">
                      <a:solidFill>
                        <a:srgbClr val="ffffff"/>
                      </a:solidFill>
                      <a:latin typeface="Century Gothic"/>
                    </a:rPr>
                    <a:t>Ejecución</a:t>
                  </a: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endParaRPr b="0" lang="es-ES" sz="1800" spc="-1" strike="noStrike">
                    <a:latin typeface="Arial"/>
                  </a:endParaRPr>
                </a:p>
              </p:txBody>
            </p:sp>
          </p:grpSp>
        </p:grpSp>
        <p:sp>
          <p:nvSpPr>
            <p:cNvPr id="490" name="CustomShape 38"/>
            <p:cNvSpPr/>
            <p:nvPr/>
          </p:nvSpPr>
          <p:spPr>
            <a:xfrm>
              <a:off x="6958440" y="2207160"/>
              <a:ext cx="3634200" cy="3096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ACTIVITY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491" name="CustomShape 39"/>
            <p:cNvSpPr/>
            <p:nvPr/>
          </p:nvSpPr>
          <p:spPr>
            <a:xfrm>
              <a:off x="10439280" y="2207160"/>
              <a:ext cx="758880" cy="36468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IN</a:t>
              </a:r>
              <a:endParaRPr b="0" lang="es-ES" sz="1800" spc="-1" strike="noStrike">
                <a:latin typeface="Arial"/>
              </a:endParaRPr>
            </a:p>
          </p:txBody>
        </p:sp>
        <p:sp>
          <p:nvSpPr>
            <p:cNvPr id="492" name="CustomShape 40"/>
            <p:cNvSpPr/>
            <p:nvPr/>
          </p:nvSpPr>
          <p:spPr>
            <a:xfrm>
              <a:off x="10439280" y="5015520"/>
              <a:ext cx="753120" cy="364680"/>
            </a:xfrm>
            <a:prstGeom prst="rect">
              <a:avLst/>
            </a:prstGeom>
            <a:ln>
              <a:noFill/>
            </a:ln>
            <a:effectLst>
              <a:outerShdw blurRad="63500" dir="5400000" dist="38100" rotWithShape="0">
                <a:srgbClr val="000000">
                  <a:alpha val="60000"/>
                </a:srgb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s-ES" sz="1800" spc="-1" strike="noStrike">
                  <a:solidFill>
                    <a:srgbClr val="ffffff"/>
                  </a:solidFill>
                  <a:latin typeface="Century Gothic"/>
                </a:rPr>
                <a:t>OUT</a:t>
              </a:r>
              <a:endParaRPr b="0" lang="es-ES" sz="1800" spc="-1" strike="noStrike">
                <a:latin typeface="Arial"/>
              </a:endParaRPr>
            </a:p>
          </p:txBody>
        </p:sp>
      </p:grpSp>
      <p:sp>
        <p:nvSpPr>
          <p:cNvPr id="493" name="CustomShape 41"/>
          <p:cNvSpPr/>
          <p:nvPr/>
        </p:nvSpPr>
        <p:spPr>
          <a:xfrm rot="2866800">
            <a:off x="5559480" y="5344560"/>
            <a:ext cx="1678320" cy="7012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050" spc="-1" strike="noStrike">
                <a:solidFill>
                  <a:srgbClr val="171717"/>
                </a:solidFill>
                <a:latin typeface="Century Gothic"/>
              </a:rPr>
              <a:t>BBDD</a:t>
            </a:r>
            <a:endParaRPr b="0" lang="es-ES" sz="1050" spc="-1" strike="noStrike"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CustomShape 1"/>
          <p:cNvSpPr/>
          <p:nvPr/>
        </p:nvSpPr>
        <p:spPr>
          <a:xfrm>
            <a:off x="10210680" y="1522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Designer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5" name="CustomShape 2"/>
          <p:cNvSpPr/>
          <p:nvPr/>
        </p:nvSpPr>
        <p:spPr>
          <a:xfrm>
            <a:off x="762120" y="2286000"/>
            <a:ext cx="1371240" cy="3690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Área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6" name="CustomShape 3"/>
          <p:cNvSpPr/>
          <p:nvPr/>
        </p:nvSpPr>
        <p:spPr>
          <a:xfrm>
            <a:off x="2145240" y="2286000"/>
            <a:ext cx="1371240" cy="3690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Grupo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7" name="CustomShape 4"/>
          <p:cNvSpPr/>
          <p:nvPr/>
        </p:nvSpPr>
        <p:spPr>
          <a:xfrm>
            <a:off x="3516840" y="2286000"/>
            <a:ext cx="1371240" cy="3690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Programa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8" name="CustomShape 5"/>
          <p:cNvSpPr/>
          <p:nvPr/>
        </p:nvSpPr>
        <p:spPr>
          <a:xfrm>
            <a:off x="6260040" y="2286000"/>
            <a:ext cx="1371240" cy="3690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Versión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9" name="CustomShape 6"/>
          <p:cNvSpPr/>
          <p:nvPr/>
        </p:nvSpPr>
        <p:spPr>
          <a:xfrm>
            <a:off x="762120" y="2655360"/>
            <a:ext cx="1371240" cy="369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</a:rPr>
              <a:t>eco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00" name="CustomShape 7"/>
          <p:cNvSpPr/>
          <p:nvPr/>
        </p:nvSpPr>
        <p:spPr>
          <a:xfrm>
            <a:off x="2145240" y="2655360"/>
            <a:ext cx="1371240" cy="369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</a:rPr>
              <a:t>cont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01" name="CustomShape 8"/>
          <p:cNvSpPr/>
          <p:nvPr/>
        </p:nvSpPr>
        <p:spPr>
          <a:xfrm>
            <a:off x="3516840" y="2655360"/>
            <a:ext cx="1371240" cy="369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</a:rPr>
              <a:t>blanq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02" name="CustomShape 9"/>
          <p:cNvSpPr/>
          <p:nvPr/>
        </p:nvSpPr>
        <p:spPr>
          <a:xfrm>
            <a:off x="6260040" y="2655360"/>
            <a:ext cx="1371240" cy="369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</a:rPr>
              <a:t>01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03" name="CustomShape 10"/>
          <p:cNvSpPr/>
          <p:nvPr/>
        </p:nvSpPr>
        <p:spPr>
          <a:xfrm>
            <a:off x="4888440" y="2286000"/>
            <a:ext cx="1371240" cy="3690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Proceso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04" name="CustomShape 11"/>
          <p:cNvSpPr/>
          <p:nvPr/>
        </p:nvSpPr>
        <p:spPr>
          <a:xfrm>
            <a:off x="4888440" y="2655360"/>
            <a:ext cx="1371240" cy="369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</a:rPr>
              <a:t>Capt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05" name="CustomShape 12"/>
          <p:cNvSpPr/>
          <p:nvPr/>
        </p:nvSpPr>
        <p:spPr>
          <a:xfrm>
            <a:off x="601200" y="1916640"/>
            <a:ext cx="29214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PROCESO DE DISEÑO</a:t>
            </a:r>
            <a:endParaRPr b="0" lang="es-ES" sz="2000" spc="-1" strike="noStrike">
              <a:latin typeface="Arial"/>
            </a:endParaRPr>
          </a:p>
        </p:txBody>
      </p:sp>
      <p:grpSp>
        <p:nvGrpSpPr>
          <p:cNvPr id="506" name="Group 13"/>
          <p:cNvGrpSpPr/>
          <p:nvPr/>
        </p:nvGrpSpPr>
        <p:grpSpPr>
          <a:xfrm>
            <a:off x="4448520" y="266760"/>
            <a:ext cx="1066320" cy="1142640"/>
            <a:chOff x="4448520" y="266760"/>
            <a:chExt cx="1066320" cy="1142640"/>
          </a:xfrm>
        </p:grpSpPr>
        <p:sp>
          <p:nvSpPr>
            <p:cNvPr id="507" name="CustomShape 14"/>
            <p:cNvSpPr/>
            <p:nvPr/>
          </p:nvSpPr>
          <p:spPr>
            <a:xfrm>
              <a:off x="4448520" y="266760"/>
              <a:ext cx="1066320" cy="1142640"/>
            </a:xfrm>
            <a:prstGeom prst="flowChartMagneticDisk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08" name="CustomShape 15"/>
            <p:cNvSpPr/>
            <p:nvPr/>
          </p:nvSpPr>
          <p:spPr>
            <a:xfrm>
              <a:off x="4523400" y="752400"/>
              <a:ext cx="91728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/>
            <a:p>
              <a:pPr>
                <a:lnSpc>
                  <a:spcPct val="100000"/>
                </a:lnSpc>
              </a:pPr>
              <a:r>
                <a:rPr b="1" lang="es-ES" sz="2000" spc="-1" strike="noStrike">
                  <a:solidFill>
                    <a:srgbClr val="ffffff"/>
                  </a:solidFill>
                  <a:latin typeface="Century Gothic"/>
                </a:rPr>
                <a:t>BBDD</a:t>
              </a:r>
              <a:endParaRPr b="0" lang="es-ES" sz="2000" spc="-1" strike="noStrike">
                <a:latin typeface="Arial"/>
              </a:endParaRPr>
            </a:p>
          </p:txBody>
        </p:sp>
      </p:grpSp>
      <p:sp>
        <p:nvSpPr>
          <p:cNvPr id="509" name="CustomShape 16"/>
          <p:cNvSpPr/>
          <p:nvPr/>
        </p:nvSpPr>
        <p:spPr>
          <a:xfrm>
            <a:off x="773640" y="3931920"/>
            <a:ext cx="1371240" cy="3690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Id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0" name="CustomShape 17"/>
          <p:cNvSpPr/>
          <p:nvPr/>
        </p:nvSpPr>
        <p:spPr>
          <a:xfrm>
            <a:off x="773640" y="4300920"/>
            <a:ext cx="1371240" cy="369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</a:rPr>
              <a:t>44445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1" name="CustomShape 18"/>
          <p:cNvSpPr/>
          <p:nvPr/>
        </p:nvSpPr>
        <p:spPr>
          <a:xfrm>
            <a:off x="606240" y="3531600"/>
            <a:ext cx="313308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s-ES" sz="2000" spc="-1" strike="noStrike">
                <a:solidFill>
                  <a:srgbClr val="ffffff"/>
                </a:solidFill>
                <a:latin typeface="Century Gothic"/>
              </a:rPr>
              <a:t>TIEMPO DE EJECUCIÓN</a:t>
            </a:r>
            <a:endParaRPr b="0" lang="es-ES" sz="2000" spc="-1" strike="noStrike">
              <a:latin typeface="Arial"/>
            </a:endParaRPr>
          </a:p>
        </p:txBody>
      </p:sp>
      <p:sp>
        <p:nvSpPr>
          <p:cNvPr id="512" name="CustomShape 19"/>
          <p:cNvSpPr/>
          <p:nvPr/>
        </p:nvSpPr>
        <p:spPr>
          <a:xfrm>
            <a:off x="2145240" y="3931920"/>
            <a:ext cx="1371240" cy="3690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Instancia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3" name="CustomShape 20"/>
          <p:cNvSpPr/>
          <p:nvPr/>
        </p:nvSpPr>
        <p:spPr>
          <a:xfrm>
            <a:off x="2145240" y="4300920"/>
            <a:ext cx="1371240" cy="369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</a:rPr>
              <a:t>Guid, Id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4" name="CustomShape 21"/>
          <p:cNvSpPr/>
          <p:nvPr/>
        </p:nvSpPr>
        <p:spPr>
          <a:xfrm>
            <a:off x="7631640" y="2286000"/>
            <a:ext cx="1371240" cy="3690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Id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5" name="CustomShape 22"/>
          <p:cNvSpPr/>
          <p:nvPr/>
        </p:nvSpPr>
        <p:spPr>
          <a:xfrm>
            <a:off x="7631640" y="2655360"/>
            <a:ext cx="1371240" cy="369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</a:rPr>
              <a:t>44445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6" name="CustomShape 23"/>
          <p:cNvSpPr/>
          <p:nvPr/>
        </p:nvSpPr>
        <p:spPr>
          <a:xfrm>
            <a:off x="3508200" y="3931920"/>
            <a:ext cx="1522800" cy="3690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Localizador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17" name="CustomShape 24"/>
          <p:cNvSpPr/>
          <p:nvPr/>
        </p:nvSpPr>
        <p:spPr>
          <a:xfrm>
            <a:off x="3508200" y="4292280"/>
            <a:ext cx="1522800" cy="54612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000000"/>
                </a:solidFill>
                <a:latin typeface="Century Gothic"/>
              </a:rPr>
              <a:t>dni, avería, etc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CustomShape 1"/>
          <p:cNvSpPr/>
          <p:nvPr/>
        </p:nvSpPr>
        <p:spPr>
          <a:xfrm>
            <a:off x="10210680" y="152280"/>
            <a:ext cx="1676160" cy="6854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5e2a9"/>
                </a:solidFill>
                <a:latin typeface="Century Gothic"/>
              </a:rPr>
              <a:t>Director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1359000" y="380880"/>
            <a:ext cx="6644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Características del modelo Tradicional</a:t>
            </a:r>
            <a:endParaRPr b="0" lang="es-ES" sz="1800" spc="-1" strike="noStrike">
              <a:latin typeface="Arial"/>
            </a:endParaRPr>
          </a:p>
        </p:txBody>
      </p:sp>
      <p:graphicFrame>
        <p:nvGraphicFramePr>
          <p:cNvPr id="106" name="Table 2"/>
          <p:cNvGraphicFramePr/>
          <p:nvPr/>
        </p:nvGraphicFramePr>
        <p:xfrm>
          <a:off x="723960" y="1118520"/>
          <a:ext cx="8127720" cy="2595600"/>
        </p:xfrm>
        <a:graphic>
          <a:graphicData uri="http://schemas.openxmlformats.org/drawingml/2006/table">
            <a:tbl>
              <a:tblPr/>
              <a:tblGrid>
                <a:gridCol w="8127720"/>
              </a:tblGrid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Código spagetti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Mayor complejidad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Dificultad ante los cambios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Poca reutilización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1359000" y="380880"/>
            <a:ext cx="6644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Soluciones: Arquitectura basada en componentes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881280" y="1365840"/>
            <a:ext cx="240732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Componente 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7014240" y="3178800"/>
            <a:ext cx="240732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Componente 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10" name="CustomShape 4"/>
          <p:cNvSpPr/>
          <p:nvPr/>
        </p:nvSpPr>
        <p:spPr>
          <a:xfrm>
            <a:off x="5256720" y="4400640"/>
            <a:ext cx="240732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Componente 6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11" name="CustomShape 5"/>
          <p:cNvSpPr/>
          <p:nvPr/>
        </p:nvSpPr>
        <p:spPr>
          <a:xfrm>
            <a:off x="5652360" y="1233000"/>
            <a:ext cx="240732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Componente 2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12" name="CustomShape 6"/>
          <p:cNvSpPr/>
          <p:nvPr/>
        </p:nvSpPr>
        <p:spPr>
          <a:xfrm>
            <a:off x="4197240" y="2454840"/>
            <a:ext cx="240732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Componente 3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13" name="CustomShape 7"/>
          <p:cNvSpPr/>
          <p:nvPr/>
        </p:nvSpPr>
        <p:spPr>
          <a:xfrm>
            <a:off x="758160" y="3486240"/>
            <a:ext cx="2407320" cy="875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Componente 4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14" name="CustomShape 8"/>
          <p:cNvSpPr/>
          <p:nvPr/>
        </p:nvSpPr>
        <p:spPr>
          <a:xfrm rot="5400000">
            <a:off x="2302200" y="2616840"/>
            <a:ext cx="1462680" cy="3690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CustomShape 9"/>
          <p:cNvSpPr/>
          <p:nvPr/>
        </p:nvSpPr>
        <p:spPr>
          <a:xfrm rot="10641600">
            <a:off x="3219480" y="3786840"/>
            <a:ext cx="3749400" cy="3690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CustomShape 10"/>
          <p:cNvSpPr/>
          <p:nvPr/>
        </p:nvSpPr>
        <p:spPr>
          <a:xfrm>
            <a:off x="3465720" y="1576800"/>
            <a:ext cx="2186280" cy="3690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" name="CustomShape 11"/>
          <p:cNvSpPr/>
          <p:nvPr/>
        </p:nvSpPr>
        <p:spPr>
          <a:xfrm flipV="1" rot="8729400">
            <a:off x="6527520" y="2292480"/>
            <a:ext cx="1462680" cy="18036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12"/>
          <p:cNvSpPr/>
          <p:nvPr/>
        </p:nvSpPr>
        <p:spPr>
          <a:xfrm rot="8275200">
            <a:off x="7342200" y="4215960"/>
            <a:ext cx="1462680" cy="3690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1359000" y="380880"/>
            <a:ext cx="6644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Características del uso de componentes</a:t>
            </a:r>
            <a:endParaRPr b="0" lang="es-ES" sz="1800" spc="-1" strike="noStrike">
              <a:latin typeface="Arial"/>
            </a:endParaRPr>
          </a:p>
        </p:txBody>
      </p:sp>
      <p:graphicFrame>
        <p:nvGraphicFramePr>
          <p:cNvPr id="120" name="Table 2"/>
          <p:cNvGraphicFramePr/>
          <p:nvPr/>
        </p:nvGraphicFramePr>
        <p:xfrm>
          <a:off x="1624320" y="2226240"/>
          <a:ext cx="7364160" cy="2224800"/>
        </p:xfrm>
        <a:graphic>
          <a:graphicData uri="http://schemas.openxmlformats.org/drawingml/2006/table">
            <a:tbl>
              <a:tblPr/>
              <a:tblGrid>
                <a:gridCol w="7364520"/>
              </a:tblGrid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+ Mayor reutilización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- Carece de inteligencia del flujo del proceso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- Incorporar el flujo es complicado entre los componentes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366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E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- Imposibilidad de manejar acciones longevas</a:t>
                      </a:r>
                      <a:endParaRPr b="0" lang="es-E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291960" y="1900800"/>
            <a:ext cx="3984120" cy="41061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2"/>
          <p:cNvSpPr/>
          <p:nvPr/>
        </p:nvSpPr>
        <p:spPr>
          <a:xfrm>
            <a:off x="558720" y="2554920"/>
            <a:ext cx="95832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3" name="CustomShape 3"/>
          <p:cNvSpPr/>
          <p:nvPr/>
        </p:nvSpPr>
        <p:spPr>
          <a:xfrm>
            <a:off x="846000" y="3504960"/>
            <a:ext cx="129204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Func3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4" name="CustomShape 4"/>
          <p:cNvSpPr/>
          <p:nvPr/>
        </p:nvSpPr>
        <p:spPr>
          <a:xfrm>
            <a:off x="2334240" y="4050360"/>
            <a:ext cx="95832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Func4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5" name="CustomShape 5"/>
          <p:cNvSpPr/>
          <p:nvPr/>
        </p:nvSpPr>
        <p:spPr>
          <a:xfrm>
            <a:off x="1972080" y="3100320"/>
            <a:ext cx="156744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Func2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6" name="CustomShape 6"/>
          <p:cNvSpPr/>
          <p:nvPr/>
        </p:nvSpPr>
        <p:spPr>
          <a:xfrm>
            <a:off x="5769720" y="5475960"/>
            <a:ext cx="95832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7" name="CustomShape 7"/>
          <p:cNvSpPr/>
          <p:nvPr/>
        </p:nvSpPr>
        <p:spPr>
          <a:xfrm>
            <a:off x="2029680" y="5028840"/>
            <a:ext cx="156744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Func6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8" name="CustomShape 8"/>
          <p:cNvSpPr/>
          <p:nvPr/>
        </p:nvSpPr>
        <p:spPr>
          <a:xfrm>
            <a:off x="1037880" y="1946520"/>
            <a:ext cx="2750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Programa monolítico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29" name="CustomShape 9"/>
          <p:cNvSpPr/>
          <p:nvPr/>
        </p:nvSpPr>
        <p:spPr>
          <a:xfrm>
            <a:off x="5616000" y="2690280"/>
            <a:ext cx="95832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0" name="CustomShape 10"/>
          <p:cNvSpPr/>
          <p:nvPr/>
        </p:nvSpPr>
        <p:spPr>
          <a:xfrm>
            <a:off x="7419240" y="2900880"/>
            <a:ext cx="156744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Func2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1" name="CustomShape 11"/>
          <p:cNvSpPr/>
          <p:nvPr/>
        </p:nvSpPr>
        <p:spPr>
          <a:xfrm>
            <a:off x="6082200" y="4393080"/>
            <a:ext cx="129204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Func3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2" name="CustomShape 12"/>
          <p:cNvSpPr/>
          <p:nvPr/>
        </p:nvSpPr>
        <p:spPr>
          <a:xfrm>
            <a:off x="8334360" y="4210200"/>
            <a:ext cx="95832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Func4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3" name="CustomShape 13"/>
          <p:cNvSpPr/>
          <p:nvPr/>
        </p:nvSpPr>
        <p:spPr>
          <a:xfrm>
            <a:off x="826560" y="5173920"/>
            <a:ext cx="95832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4" name="CustomShape 14"/>
          <p:cNvSpPr/>
          <p:nvPr/>
        </p:nvSpPr>
        <p:spPr>
          <a:xfrm>
            <a:off x="8147880" y="5475960"/>
            <a:ext cx="156744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Func6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5" name="CustomShape 15"/>
          <p:cNvSpPr/>
          <p:nvPr/>
        </p:nvSpPr>
        <p:spPr>
          <a:xfrm>
            <a:off x="5805360" y="2095560"/>
            <a:ext cx="3634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Se aísla la funcionalidad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6" name="CustomShape 16"/>
          <p:cNvSpPr/>
          <p:nvPr/>
        </p:nvSpPr>
        <p:spPr>
          <a:xfrm>
            <a:off x="819360" y="359640"/>
            <a:ext cx="5973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Descripción de framework. Nuevo estilo de programación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37" name="CustomShape 17"/>
          <p:cNvSpPr/>
          <p:nvPr/>
        </p:nvSpPr>
        <p:spPr>
          <a:xfrm>
            <a:off x="4511160" y="3429000"/>
            <a:ext cx="1218960" cy="871200"/>
          </a:xfrm>
          <a:prstGeom prst="notched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18"/>
          <p:cNvSpPr/>
          <p:nvPr/>
        </p:nvSpPr>
        <p:spPr>
          <a:xfrm>
            <a:off x="1589040" y="2690280"/>
            <a:ext cx="1307520" cy="36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19"/>
          <p:cNvSpPr/>
          <p:nvPr/>
        </p:nvSpPr>
        <p:spPr>
          <a:xfrm flipV="1">
            <a:off x="1382760" y="3043800"/>
            <a:ext cx="246240" cy="106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20"/>
          <p:cNvSpPr/>
          <p:nvPr/>
        </p:nvSpPr>
        <p:spPr>
          <a:xfrm>
            <a:off x="1235160" y="3202920"/>
            <a:ext cx="1457280" cy="87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21"/>
          <p:cNvSpPr/>
          <p:nvPr/>
        </p:nvSpPr>
        <p:spPr>
          <a:xfrm>
            <a:off x="2731680" y="3711240"/>
            <a:ext cx="324000" cy="1409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CustomShape 22"/>
          <p:cNvSpPr/>
          <p:nvPr/>
        </p:nvSpPr>
        <p:spPr>
          <a:xfrm>
            <a:off x="3597480" y="1071000"/>
            <a:ext cx="2886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Modelo conceptual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558720" y="2554920"/>
            <a:ext cx="95832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Func1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846000" y="3504960"/>
            <a:ext cx="129204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Func3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5" name="CustomShape 3"/>
          <p:cNvSpPr/>
          <p:nvPr/>
        </p:nvSpPr>
        <p:spPr>
          <a:xfrm>
            <a:off x="2334240" y="4050360"/>
            <a:ext cx="95832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Func4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6" name="CustomShape 4"/>
          <p:cNvSpPr/>
          <p:nvPr/>
        </p:nvSpPr>
        <p:spPr>
          <a:xfrm>
            <a:off x="1972080" y="3100320"/>
            <a:ext cx="156744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Func2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7" name="CustomShape 5"/>
          <p:cNvSpPr/>
          <p:nvPr/>
        </p:nvSpPr>
        <p:spPr>
          <a:xfrm>
            <a:off x="2029680" y="5028840"/>
            <a:ext cx="156744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Func6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8" name="CustomShape 6"/>
          <p:cNvSpPr/>
          <p:nvPr/>
        </p:nvSpPr>
        <p:spPr>
          <a:xfrm>
            <a:off x="461880" y="1470960"/>
            <a:ext cx="27507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Dejamos de utilizar llamadas internas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49" name="CustomShape 7"/>
          <p:cNvSpPr/>
          <p:nvPr/>
        </p:nvSpPr>
        <p:spPr>
          <a:xfrm>
            <a:off x="826560" y="5173920"/>
            <a:ext cx="958320" cy="6037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Func5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50" name="CustomShape 8"/>
          <p:cNvSpPr/>
          <p:nvPr/>
        </p:nvSpPr>
        <p:spPr>
          <a:xfrm>
            <a:off x="6154200" y="1410480"/>
            <a:ext cx="363420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Se definen parámetros IN/OUT que necesitará (o se espera que genere) el </a:t>
            </a:r>
            <a:r>
              <a:rPr b="1" lang="es-ES" sz="1800" spc="-1" strike="noStrike">
                <a:solidFill>
                  <a:srgbClr val="ffff00"/>
                </a:solidFill>
                <a:latin typeface="Century Gothic"/>
              </a:rPr>
              <a:t>módulo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51" name="CustomShape 9"/>
          <p:cNvSpPr/>
          <p:nvPr/>
        </p:nvSpPr>
        <p:spPr>
          <a:xfrm>
            <a:off x="819360" y="359640"/>
            <a:ext cx="5973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Descripción de framework. Nuevo estilo de programación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52" name="CustomShape 10"/>
          <p:cNvSpPr/>
          <p:nvPr/>
        </p:nvSpPr>
        <p:spPr>
          <a:xfrm>
            <a:off x="1589040" y="2690280"/>
            <a:ext cx="1307520" cy="36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11"/>
          <p:cNvSpPr/>
          <p:nvPr/>
        </p:nvSpPr>
        <p:spPr>
          <a:xfrm flipV="1">
            <a:off x="1382760" y="3043800"/>
            <a:ext cx="246240" cy="106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CustomShape 12"/>
          <p:cNvSpPr/>
          <p:nvPr/>
        </p:nvSpPr>
        <p:spPr>
          <a:xfrm>
            <a:off x="1235160" y="3202920"/>
            <a:ext cx="1457280" cy="87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13"/>
          <p:cNvSpPr/>
          <p:nvPr/>
        </p:nvSpPr>
        <p:spPr>
          <a:xfrm>
            <a:off x="2731680" y="3711240"/>
            <a:ext cx="324000" cy="1409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ff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CustomShape 14"/>
          <p:cNvSpPr/>
          <p:nvPr/>
        </p:nvSpPr>
        <p:spPr>
          <a:xfrm>
            <a:off x="1731240" y="2223360"/>
            <a:ext cx="465120" cy="958320"/>
          </a:xfrm>
          <a:prstGeom prst="mathMultiply">
            <a:avLst>
              <a:gd name="adj1" fmla="val 23520"/>
            </a:avLst>
          </a:prstGeom>
          <a:ln w="126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15"/>
          <p:cNvSpPr/>
          <p:nvPr/>
        </p:nvSpPr>
        <p:spPr>
          <a:xfrm>
            <a:off x="2010240" y="3395160"/>
            <a:ext cx="465120" cy="958320"/>
          </a:xfrm>
          <a:prstGeom prst="mathMultiply">
            <a:avLst>
              <a:gd name="adj1" fmla="val 23520"/>
            </a:avLst>
          </a:prstGeom>
          <a:ln w="126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16"/>
          <p:cNvSpPr/>
          <p:nvPr/>
        </p:nvSpPr>
        <p:spPr>
          <a:xfrm>
            <a:off x="1221840" y="4253400"/>
            <a:ext cx="465120" cy="958320"/>
          </a:xfrm>
          <a:prstGeom prst="mathMultiply">
            <a:avLst>
              <a:gd name="adj1" fmla="val 23520"/>
            </a:avLst>
          </a:prstGeom>
          <a:ln w="126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17"/>
          <p:cNvSpPr/>
          <p:nvPr/>
        </p:nvSpPr>
        <p:spPr>
          <a:xfrm>
            <a:off x="2731680" y="4256280"/>
            <a:ext cx="465120" cy="958320"/>
          </a:xfrm>
          <a:prstGeom prst="mathMultiply">
            <a:avLst>
              <a:gd name="adj1" fmla="val 23520"/>
            </a:avLst>
          </a:prstGeom>
          <a:ln w="126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18"/>
          <p:cNvSpPr/>
          <p:nvPr/>
        </p:nvSpPr>
        <p:spPr>
          <a:xfrm>
            <a:off x="5424840" y="3505320"/>
            <a:ext cx="2224800" cy="14508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Módulo  (func1)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1" name="CustomShape 19"/>
          <p:cNvSpPr/>
          <p:nvPr/>
        </p:nvSpPr>
        <p:spPr>
          <a:xfrm>
            <a:off x="5424840" y="2900880"/>
            <a:ext cx="2224800" cy="603720"/>
          </a:xfrm>
          <a:prstGeom prst="rect">
            <a:avLst/>
          </a:prstGeom>
          <a:solidFill>
            <a:srgbClr val="00b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Parámetros IN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2" name="CustomShape 20"/>
          <p:cNvSpPr/>
          <p:nvPr/>
        </p:nvSpPr>
        <p:spPr>
          <a:xfrm>
            <a:off x="5424840" y="4956480"/>
            <a:ext cx="2224800" cy="603720"/>
          </a:xfrm>
          <a:prstGeom prst="rect">
            <a:avLst/>
          </a:prstGeom>
          <a:solidFill>
            <a:srgbClr val="00b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Parámetros OUT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3" name="CustomShape 21"/>
          <p:cNvSpPr/>
          <p:nvPr/>
        </p:nvSpPr>
        <p:spPr>
          <a:xfrm>
            <a:off x="8263800" y="3739680"/>
            <a:ext cx="2541240" cy="1668600"/>
          </a:xfrm>
          <a:prstGeom prst="triangle">
            <a:avLst>
              <a:gd name="adj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iActivity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4" name="CustomShape 22"/>
          <p:cNvSpPr/>
          <p:nvPr/>
        </p:nvSpPr>
        <p:spPr>
          <a:xfrm rot="10800000">
            <a:off x="7650720" y="3203280"/>
            <a:ext cx="1248480" cy="1370880"/>
          </a:xfrm>
          <a:prstGeom prst="bentConnector3">
            <a:avLst>
              <a:gd name="adj1" fmla="val 50000"/>
            </a:avLst>
          </a:prstGeom>
          <a:noFill/>
          <a:ln w="50760"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23"/>
          <p:cNvSpPr/>
          <p:nvPr/>
        </p:nvSpPr>
        <p:spPr>
          <a:xfrm flipV="1" rot="10800000">
            <a:off x="8899200" y="5258520"/>
            <a:ext cx="1248480" cy="684000"/>
          </a:xfrm>
          <a:prstGeom prst="bentConnector3">
            <a:avLst>
              <a:gd name="adj1" fmla="val 50000"/>
            </a:avLst>
          </a:prstGeom>
          <a:noFill/>
          <a:ln w="50760"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CustomShape 24"/>
          <p:cNvSpPr/>
          <p:nvPr/>
        </p:nvSpPr>
        <p:spPr>
          <a:xfrm>
            <a:off x="3597480" y="1071000"/>
            <a:ext cx="2886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Modelo conceptual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7" name="CustomShape 25"/>
          <p:cNvSpPr/>
          <p:nvPr/>
        </p:nvSpPr>
        <p:spPr>
          <a:xfrm>
            <a:off x="4489920" y="2576880"/>
            <a:ext cx="505080" cy="913320"/>
          </a:xfrm>
          <a:prstGeom prst="rect">
            <a:avLst/>
          </a:prstGeom>
          <a:noFill/>
          <a:ln w="5076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Activity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68" name="CustomShape 26"/>
          <p:cNvSpPr/>
          <p:nvPr/>
        </p:nvSpPr>
        <p:spPr>
          <a:xfrm>
            <a:off x="4278240" y="2388240"/>
            <a:ext cx="6864840" cy="3851640"/>
          </a:xfrm>
          <a:prstGeom prst="rect">
            <a:avLst/>
          </a:prstGeom>
          <a:noFill/>
          <a:ln cap="rnd" w="50760">
            <a:custDash>
              <a:ds d="300000" sp="100000"/>
            </a:custDash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2259720" y="2297160"/>
            <a:ext cx="2334240" cy="17434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Módulo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5958360" y="3619080"/>
            <a:ext cx="2558520" cy="1949760"/>
          </a:xfrm>
          <a:prstGeom prst="triangle">
            <a:avLst>
              <a:gd name="adj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IActivity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71" name="CustomShape 3"/>
          <p:cNvSpPr/>
          <p:nvPr/>
        </p:nvSpPr>
        <p:spPr>
          <a:xfrm rot="10800000">
            <a:off x="4594680" y="3169440"/>
            <a:ext cx="2003400" cy="1424520"/>
          </a:xfrm>
          <a:prstGeom prst="bentConnector3">
            <a:avLst>
              <a:gd name="adj1" fmla="val 50000"/>
            </a:avLst>
          </a:prstGeom>
          <a:noFill/>
          <a:ln w="8568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CustomShape 4"/>
          <p:cNvSpPr/>
          <p:nvPr/>
        </p:nvSpPr>
        <p:spPr>
          <a:xfrm>
            <a:off x="2199600" y="1374840"/>
            <a:ext cx="5968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Funcionalidad básica (módulo) + interfaz IActivity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73" name="CustomShape 5"/>
          <p:cNvSpPr/>
          <p:nvPr/>
        </p:nvSpPr>
        <p:spPr>
          <a:xfrm>
            <a:off x="680400" y="359640"/>
            <a:ext cx="4812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Descripción de framework. El interfaz IActivity</a:t>
            </a:r>
            <a:endParaRPr b="0" lang="es-ES" sz="18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4317</TotalTime>
  <Application>LibreOffice/6.0.2.1$Windows_X86_64 LibreOffice_project/f7f06a8f319e4b62f9bc5095aa112a65d2f3ac89</Application>
  <Words>1222</Words>
  <Paragraphs>384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2018-03-01T21:08:51Z</dcterms:created>
  <dc:creator>Raúl Sánchez</dc:creator>
  <dc:description/>
  <dc:language>es-ES</dc:language>
  <cp:lastModifiedBy/>
  <dcterms:modified xsi:type="dcterms:W3CDTF">2018-04-25T13:35:39Z</dcterms:modified>
  <cp:revision>115</cp:revision>
  <dc:subject/>
  <dc:title>Nueva Arquitectura de Software del IMHab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33</vt:i4>
  </property>
</Properties>
</file>